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960" r:id="rId3"/>
    <p:sldId id="377" r:id="rId4"/>
    <p:sldId id="369" r:id="rId5"/>
    <p:sldId id="955" r:id="rId6"/>
    <p:sldId id="370" r:id="rId7"/>
    <p:sldId id="379" r:id="rId8"/>
    <p:sldId id="380" r:id="rId9"/>
    <p:sldId id="382" r:id="rId10"/>
    <p:sldId id="378" r:id="rId11"/>
    <p:sldId id="381" r:id="rId12"/>
    <p:sldId id="383" r:id="rId13"/>
    <p:sldId id="384" r:id="rId14"/>
    <p:sldId id="385" r:id="rId15"/>
    <p:sldId id="386" r:id="rId16"/>
    <p:sldId id="388" r:id="rId17"/>
    <p:sldId id="389" r:id="rId18"/>
    <p:sldId id="390" r:id="rId19"/>
    <p:sldId id="391" r:id="rId20"/>
    <p:sldId id="957" r:id="rId21"/>
    <p:sldId id="954" r:id="rId22"/>
    <p:sldId id="956" r:id="rId23"/>
    <p:sldId id="95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y, Tamara" userId="7d509044-bcb2-46a7-a5f8-c42f22ee690b" providerId="ADAL" clId="{97B7D54B-909F-4C00-BE0B-60725770635C}"/>
    <pc:docChg chg="modSld">
      <pc:chgData name="Jury, Tamara" userId="7d509044-bcb2-46a7-a5f8-c42f22ee690b" providerId="ADAL" clId="{97B7D54B-909F-4C00-BE0B-60725770635C}" dt="2026-06-08T17:19:08.104" v="1" actId="20577"/>
      <pc:docMkLst>
        <pc:docMk/>
      </pc:docMkLst>
      <pc:sldChg chg="modSp mod">
        <pc:chgData name="Jury, Tamara" userId="7d509044-bcb2-46a7-a5f8-c42f22ee690b" providerId="ADAL" clId="{97B7D54B-909F-4C00-BE0B-60725770635C}" dt="2026-06-08T17:19:08.104" v="1" actId="20577"/>
        <pc:sldMkLst>
          <pc:docMk/>
          <pc:sldMk cId="2722907375" sldId="377"/>
        </pc:sldMkLst>
        <pc:spChg chg="mod">
          <ac:chgData name="Jury, Tamara" userId="7d509044-bcb2-46a7-a5f8-c42f22ee690b" providerId="ADAL" clId="{97B7D54B-909F-4C00-BE0B-60725770635C}" dt="2026-06-08T17:19:08.104" v="1" actId="20577"/>
          <ac:spMkLst>
            <pc:docMk/>
            <pc:sldMk cId="2722907375" sldId="377"/>
            <ac:spMk id="5" creationId="{3BE4BDA9-9A0E-208C-E15C-BB41C20BB3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5B8D6-A47F-4D0E-99F1-3F2374888EDE}"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CC823-4A1D-47EC-9724-97131D3F6491}" type="slidenum">
              <a:rPr lang="en-US" smtClean="0"/>
              <a:t>‹#›</a:t>
            </a:fld>
            <a:endParaRPr lang="en-US"/>
          </a:p>
        </p:txBody>
      </p:sp>
    </p:spTree>
    <p:extLst>
      <p:ext uri="{BB962C8B-B14F-4D97-AF65-F5344CB8AC3E}">
        <p14:creationId xmlns:p14="http://schemas.microsoft.com/office/powerpoint/2010/main" val="189984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1</a:t>
            </a:fld>
            <a:endParaRPr lang="en-US"/>
          </a:p>
        </p:txBody>
      </p:sp>
    </p:spTree>
    <p:extLst>
      <p:ext uri="{BB962C8B-B14F-4D97-AF65-F5344CB8AC3E}">
        <p14:creationId xmlns:p14="http://schemas.microsoft.com/office/powerpoint/2010/main" val="126554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3B82-80E8-6AD8-130B-3ECBBBA78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A1864-5153-A58D-0769-3F658D3CB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29237-4F32-D6CD-061A-DF510DCB73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048083-CC77-F61F-9302-D3C8D033B6B1}"/>
              </a:ext>
            </a:extLst>
          </p:cNvPr>
          <p:cNvSpPr>
            <a:spLocks noGrp="1"/>
          </p:cNvSpPr>
          <p:nvPr>
            <p:ph type="sldNum" sz="quarter" idx="5"/>
          </p:nvPr>
        </p:nvSpPr>
        <p:spPr/>
        <p:txBody>
          <a:bodyPr/>
          <a:lstStyle/>
          <a:p>
            <a:fld id="{A3A46BCB-6EBE-475F-B94C-6B01045333FC}" type="slidenum">
              <a:rPr lang="en-US" smtClean="0"/>
              <a:t>2</a:t>
            </a:fld>
            <a:endParaRPr lang="en-US"/>
          </a:p>
        </p:txBody>
      </p:sp>
    </p:spTree>
    <p:extLst>
      <p:ext uri="{BB962C8B-B14F-4D97-AF65-F5344CB8AC3E}">
        <p14:creationId xmlns:p14="http://schemas.microsoft.com/office/powerpoint/2010/main" val="211568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3</a:t>
            </a:fld>
            <a:endParaRPr lang="en-US"/>
          </a:p>
        </p:txBody>
      </p:sp>
    </p:spTree>
    <p:extLst>
      <p:ext uri="{BB962C8B-B14F-4D97-AF65-F5344CB8AC3E}">
        <p14:creationId xmlns:p14="http://schemas.microsoft.com/office/powerpoint/2010/main" val="128475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6</a:t>
            </a:fld>
            <a:endParaRPr lang="en-US"/>
          </a:p>
        </p:txBody>
      </p:sp>
    </p:spTree>
    <p:extLst>
      <p:ext uri="{BB962C8B-B14F-4D97-AF65-F5344CB8AC3E}">
        <p14:creationId xmlns:p14="http://schemas.microsoft.com/office/powerpoint/2010/main" val="162922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7</a:t>
            </a:fld>
            <a:endParaRPr lang="en-US"/>
          </a:p>
        </p:txBody>
      </p:sp>
    </p:spTree>
    <p:extLst>
      <p:ext uri="{BB962C8B-B14F-4D97-AF65-F5344CB8AC3E}">
        <p14:creationId xmlns:p14="http://schemas.microsoft.com/office/powerpoint/2010/main" val="211391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8</a:t>
            </a:fld>
            <a:endParaRPr lang="en-US"/>
          </a:p>
        </p:txBody>
      </p:sp>
    </p:spTree>
    <p:extLst>
      <p:ext uri="{BB962C8B-B14F-4D97-AF65-F5344CB8AC3E}">
        <p14:creationId xmlns:p14="http://schemas.microsoft.com/office/powerpoint/2010/main" val="7378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9</a:t>
            </a:fld>
            <a:endParaRPr lang="en-US"/>
          </a:p>
        </p:txBody>
      </p:sp>
    </p:spTree>
    <p:extLst>
      <p:ext uri="{BB962C8B-B14F-4D97-AF65-F5344CB8AC3E}">
        <p14:creationId xmlns:p14="http://schemas.microsoft.com/office/powerpoint/2010/main" val="272323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10</a:t>
            </a:fld>
            <a:endParaRPr lang="en-US"/>
          </a:p>
        </p:txBody>
      </p:sp>
    </p:spTree>
    <p:extLst>
      <p:ext uri="{BB962C8B-B14F-4D97-AF65-F5344CB8AC3E}">
        <p14:creationId xmlns:p14="http://schemas.microsoft.com/office/powerpoint/2010/main" val="345841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46BCB-6EBE-475F-B94C-6B01045333FC}" type="slidenum">
              <a:rPr lang="en-US" smtClean="0"/>
              <a:t>11</a:t>
            </a:fld>
            <a:endParaRPr lang="en-US"/>
          </a:p>
        </p:txBody>
      </p:sp>
    </p:spTree>
    <p:extLst>
      <p:ext uri="{BB962C8B-B14F-4D97-AF65-F5344CB8AC3E}">
        <p14:creationId xmlns:p14="http://schemas.microsoft.com/office/powerpoint/2010/main" val="1101078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3F01-EB6A-F923-4EB8-3F252E10B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82247A-AF6C-AD5C-4F09-F8319A90F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4AB33F-C898-7D85-B367-7560675AADDF}"/>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1B72F4AF-A7D2-1482-72C3-22931572F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8BB7-4AD8-C825-3DC5-D25C889000B8}"/>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207832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A4CD-0501-E9E9-46FA-1F83A3881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CB6B8-1EBD-19D8-2C30-21D92BC8E5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732D4-58DC-8190-8FF1-C8A79BC999BF}"/>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FE3950A9-58B0-5E2D-15BC-5A4BA8479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CCA87-8FB5-90F5-C856-A3139D0BB0F2}"/>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2321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825B0F-62DE-DFDD-3723-040740D7AA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EC888-F472-2386-8752-EC2A96DE5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71917-E490-E8DE-FB39-88ED3BE1C354}"/>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18087B88-191A-61DE-09C8-50A50309F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98FBB-1EC7-4603-4111-3E1ED8A25F18}"/>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205324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descr="Application&#10;&#10;Description automatically generated with low confidence">
            <a:extLst>
              <a:ext uri="{FF2B5EF4-FFF2-40B4-BE49-F238E27FC236}">
                <a16:creationId xmlns:a16="http://schemas.microsoft.com/office/drawing/2014/main" id="{33287828-A198-9F4B-938F-570F8134F3E6}"/>
              </a:ext>
            </a:extLst>
          </p:cNvPr>
          <p:cNvPicPr>
            <a:picLocks noChangeAspect="1"/>
          </p:cNvPicPr>
          <p:nvPr userDrawn="1"/>
        </p:nvPicPr>
        <p:blipFill>
          <a:blip r:embed="rId2"/>
          <a:stretch>
            <a:fillRect/>
          </a:stretch>
        </p:blipFill>
        <p:spPr>
          <a:xfrm>
            <a:off x="0" y="-12245"/>
            <a:ext cx="12213771" cy="6870246"/>
          </a:xfrm>
          <a:prstGeom prst="rect">
            <a:avLst/>
          </a:prstGeom>
        </p:spPr>
      </p:pic>
    </p:spTree>
    <p:extLst>
      <p:ext uri="{BB962C8B-B14F-4D97-AF65-F5344CB8AC3E}">
        <p14:creationId xmlns:p14="http://schemas.microsoft.com/office/powerpoint/2010/main" val="63017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AE046241-8216-5243-AF1A-CCB5A7BDD781}"/>
              </a:ext>
            </a:extLst>
          </p:cNvPr>
          <p:cNvPicPr>
            <a:picLocks noChangeAspect="1"/>
          </p:cNvPicPr>
          <p:nvPr userDrawn="1"/>
        </p:nvPicPr>
        <p:blipFill>
          <a:blip r:embed="rId2"/>
          <a:stretch>
            <a:fillRect/>
          </a:stretch>
        </p:blipFill>
        <p:spPr>
          <a:xfrm>
            <a:off x="-14514" y="8164"/>
            <a:ext cx="12206514" cy="6866164"/>
          </a:xfrm>
          <a:prstGeom prst="rect">
            <a:avLst/>
          </a:prstGeom>
        </p:spPr>
      </p:pic>
      <p:pic>
        <p:nvPicPr>
          <p:cNvPr id="4" name="Picture 3" descr="A picture containing background pattern&#10;&#10;Description automatically generated">
            <a:extLst>
              <a:ext uri="{FF2B5EF4-FFF2-40B4-BE49-F238E27FC236}">
                <a16:creationId xmlns:a16="http://schemas.microsoft.com/office/drawing/2014/main" id="{B28F4369-0420-204F-BA29-358F45607D09}"/>
              </a:ext>
            </a:extLst>
          </p:cNvPr>
          <p:cNvPicPr>
            <a:picLocks noChangeAspect="1"/>
          </p:cNvPicPr>
          <p:nvPr userDrawn="1"/>
        </p:nvPicPr>
        <p:blipFill>
          <a:blip r:embed="rId3"/>
          <a:stretch>
            <a:fillRect/>
          </a:stretch>
        </p:blipFill>
        <p:spPr>
          <a:xfrm>
            <a:off x="5414" y="0"/>
            <a:ext cx="12181172" cy="6858000"/>
          </a:xfrm>
          <a:prstGeom prst="rect">
            <a:avLst/>
          </a:prstGeom>
        </p:spPr>
      </p:pic>
    </p:spTree>
    <p:extLst>
      <p:ext uri="{BB962C8B-B14F-4D97-AF65-F5344CB8AC3E}">
        <p14:creationId xmlns:p14="http://schemas.microsoft.com/office/powerpoint/2010/main" val="19754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A324-4DDC-C381-7736-9E5D27DE2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54C7A3-2974-0DA3-85D3-0921F19F5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074A26-C6C3-531C-B2DC-B8AFD16A7F93}"/>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5E56CF2C-DA88-D309-66CD-E9482BBD9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8F2F5-56F7-3C33-9683-478AE475C065}"/>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11366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1D691-5847-D366-CF37-1C62A9A99A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655FD6-AB2A-095D-D695-096C34DBD7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B6FB7E-05C7-8A91-E882-F733B648AD5A}"/>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780A90C0-D8FC-B724-46C3-38A0F94F6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FE72F-594D-BC9B-B6B2-8889E5390807}"/>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41495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27C9-E57F-AF6C-D532-6C47267592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F595A-FE97-DBFF-F117-75B9752A57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740D13-69F7-A13D-9D21-637C36D06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AC54A-C9D8-BE95-9019-EBCCD51BF58B}"/>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6" name="Footer Placeholder 5">
            <a:extLst>
              <a:ext uri="{FF2B5EF4-FFF2-40B4-BE49-F238E27FC236}">
                <a16:creationId xmlns:a16="http://schemas.microsoft.com/office/drawing/2014/main" id="{FF70E6D9-19A4-2596-DD93-F1F8221DD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42CF8-1E04-0422-891A-198B85E8B710}"/>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119173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3B8B-6FE2-3581-FCFC-F7B17177B8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AF344-E662-681A-C36F-517857711D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2B784-E7B0-8E6B-0ACD-98DB36A67A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5DC6C-10B2-4649-94D3-A9ED51CB1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ECCA93-1257-A4A2-DA2B-8A6E02CF85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41409-F37B-417F-1FDA-C5987224BA22}"/>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8" name="Footer Placeholder 7">
            <a:extLst>
              <a:ext uri="{FF2B5EF4-FFF2-40B4-BE49-F238E27FC236}">
                <a16:creationId xmlns:a16="http://schemas.microsoft.com/office/drawing/2014/main" id="{53AEFA96-E1F9-DAA7-32AC-68BF233405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8EAE8-3EF9-8362-95AE-6D298954F3DC}"/>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156325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AF305-74CF-9648-6E27-FD3AB2C3B9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F53ECC-8A5D-7171-BFFB-8EECA5522DDA}"/>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4" name="Footer Placeholder 3">
            <a:extLst>
              <a:ext uri="{FF2B5EF4-FFF2-40B4-BE49-F238E27FC236}">
                <a16:creationId xmlns:a16="http://schemas.microsoft.com/office/drawing/2014/main" id="{BE3ECF90-3646-974E-C09F-2276AC2F79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E0E215-37EC-2400-D115-DEA6D8E0D505}"/>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50751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91119-92B5-E85A-6368-44A5A2002798}"/>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3" name="Footer Placeholder 2">
            <a:extLst>
              <a:ext uri="{FF2B5EF4-FFF2-40B4-BE49-F238E27FC236}">
                <a16:creationId xmlns:a16="http://schemas.microsoft.com/office/drawing/2014/main" id="{6109C0D9-C1C7-94F9-FB73-9C0AFDBF1C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6EB72-5005-CED9-E5AE-D6FB39591C97}"/>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4644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71B5-11FD-99B0-2E8E-E24CD5EAA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BA1D67-2DE1-4176-0A69-62EE94D1F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F3273-116D-B4A4-0052-9D51948B7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852EF-1220-0EA4-37B4-7489721499E9}"/>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6" name="Footer Placeholder 5">
            <a:extLst>
              <a:ext uri="{FF2B5EF4-FFF2-40B4-BE49-F238E27FC236}">
                <a16:creationId xmlns:a16="http://schemas.microsoft.com/office/drawing/2014/main" id="{BB55AFCC-A484-EF06-B443-08D053899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32389-6F3A-1CBD-2087-2681DB378E49}"/>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1765051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D547-AE45-66BD-82EB-255DFE576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06795F-FF71-BCCF-BE4D-09C3046B8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BD568-55BD-41F3-0D29-7564666DB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ABCA7-6497-D921-CCE4-A30A9EA86BB2}"/>
              </a:ext>
            </a:extLst>
          </p:cNvPr>
          <p:cNvSpPr>
            <a:spLocks noGrp="1"/>
          </p:cNvSpPr>
          <p:nvPr>
            <p:ph type="dt" sz="half" idx="10"/>
          </p:nvPr>
        </p:nvSpPr>
        <p:spPr/>
        <p:txBody>
          <a:bodyPr/>
          <a:lstStyle/>
          <a:p>
            <a:fld id="{14977AD8-4F40-4912-86EE-59F6C8653652}" type="datetimeFigureOut">
              <a:rPr lang="en-US" smtClean="0"/>
              <a:t>6/8/2026</a:t>
            </a:fld>
            <a:endParaRPr lang="en-US"/>
          </a:p>
        </p:txBody>
      </p:sp>
      <p:sp>
        <p:nvSpPr>
          <p:cNvPr id="6" name="Footer Placeholder 5">
            <a:extLst>
              <a:ext uri="{FF2B5EF4-FFF2-40B4-BE49-F238E27FC236}">
                <a16:creationId xmlns:a16="http://schemas.microsoft.com/office/drawing/2014/main" id="{C70BDC5A-4371-4A12-7AC7-7CDD8AED8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173FB-496E-FD33-108F-4EFCB9984FE2}"/>
              </a:ext>
            </a:extLst>
          </p:cNvPr>
          <p:cNvSpPr>
            <a:spLocks noGrp="1"/>
          </p:cNvSpPr>
          <p:nvPr>
            <p:ph type="sldNum" sz="quarter" idx="12"/>
          </p:nvPr>
        </p:nvSpPr>
        <p:spPr/>
        <p:txBody>
          <a:bodyPr/>
          <a:lstStyle/>
          <a:p>
            <a:fld id="{7989FF4C-6687-4F3C-A84D-C1FA8BC78A3F}" type="slidenum">
              <a:rPr lang="en-US" smtClean="0"/>
              <a:t>‹#›</a:t>
            </a:fld>
            <a:endParaRPr lang="en-US"/>
          </a:p>
        </p:txBody>
      </p:sp>
    </p:spTree>
    <p:extLst>
      <p:ext uri="{BB962C8B-B14F-4D97-AF65-F5344CB8AC3E}">
        <p14:creationId xmlns:p14="http://schemas.microsoft.com/office/powerpoint/2010/main" val="336430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244EC1-D954-224E-EB39-4B9AD7C2D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49642-E903-BF61-1C6F-7D72E68D7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CD04B-F9D6-EB08-7E0A-A088B774C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977AD8-4F40-4912-86EE-59F6C8653652}" type="datetimeFigureOut">
              <a:rPr lang="en-US" smtClean="0"/>
              <a:t>6/8/2026</a:t>
            </a:fld>
            <a:endParaRPr lang="en-US"/>
          </a:p>
        </p:txBody>
      </p:sp>
      <p:sp>
        <p:nvSpPr>
          <p:cNvPr id="5" name="Footer Placeholder 4">
            <a:extLst>
              <a:ext uri="{FF2B5EF4-FFF2-40B4-BE49-F238E27FC236}">
                <a16:creationId xmlns:a16="http://schemas.microsoft.com/office/drawing/2014/main" id="{7CE15692-9495-6F9A-7A47-4CD451A69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4569C0-39F0-AC7A-8B18-0BB12098C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89FF4C-6687-4F3C-A84D-C1FA8BC78A3F}" type="slidenum">
              <a:rPr lang="en-US" smtClean="0"/>
              <a:t>‹#›</a:t>
            </a:fld>
            <a:endParaRPr lang="en-US"/>
          </a:p>
        </p:txBody>
      </p:sp>
    </p:spTree>
    <p:extLst>
      <p:ext uri="{BB962C8B-B14F-4D97-AF65-F5344CB8AC3E}">
        <p14:creationId xmlns:p14="http://schemas.microsoft.com/office/powerpoint/2010/main" val="6464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in.gov/dwd/career-training-adult-ed/intraining/training-providers/" TargetMode="Externa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hyperlink" Target="mailto:INTraining@dwd.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gov/dwd/career-training-adult-ed/intraining/training-providers/" TargetMode="Externa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935" y="1077725"/>
            <a:ext cx="4006128" cy="1226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p:cNvSpPr>
          <p:nvPr/>
        </p:nvSpPr>
        <p:spPr>
          <a:xfrm>
            <a:off x="2458988" y="3013892"/>
            <a:ext cx="7274023"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1">
                    <a:lumMod val="50000"/>
                  </a:schemeClr>
                </a:solidFill>
                <a:effectLst/>
                <a:uLnTx/>
                <a:uFillTx/>
                <a:latin typeface="Abadi" panose="020B0604020202020204" pitchFamily="34" charset="0"/>
                <a:ea typeface="+mn-ea"/>
                <a:cs typeface="+mn-cs"/>
              </a:rPr>
              <a:t>Federal Performance Reporting Guidance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chemeClr val="accent1">
                  <a:lumMod val="50000"/>
                </a:schemeClr>
              </a:solidFill>
              <a:effectLst/>
              <a:uLnTx/>
              <a:uFillTx/>
              <a:latin typeface="Abadi"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lumOff val="50000"/>
                  </a:schemeClr>
                </a:solidFill>
                <a:effectLst/>
                <a:uLnTx/>
                <a:uFillTx/>
                <a:latin typeface="Abadi" panose="020B0604020104020204" pitchFamily="34" charset="0"/>
                <a:ea typeface="+mn-ea"/>
                <a:cs typeface="+mn-cs"/>
              </a:rPr>
              <a:t>Federal Reporting Program Year: 07/01/2025 - 06/30/2026</a:t>
            </a:r>
          </a:p>
          <a:p>
            <a:pPr algn="ctr">
              <a:defRPr/>
            </a:pPr>
            <a:r>
              <a:rPr lang="en-US" sz="2000" dirty="0">
                <a:solidFill>
                  <a:schemeClr val="tx1">
                    <a:lumMod val="50000"/>
                    <a:lumOff val="50000"/>
                  </a:schemeClr>
                </a:solidFill>
                <a:latin typeface="Abadi" panose="020B0604020104020204" pitchFamily="34" charset="0"/>
              </a:rPr>
              <a:t>Federal Reporting Period: 07/01/2026 - 07/31/2026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50000"/>
                  <a:lumOff val="50000"/>
                </a:schemeClr>
              </a:solidFill>
              <a:effectLst/>
              <a:uLnTx/>
              <a:uFillTx/>
              <a:latin typeface="Abadi" panose="020B0604020104020204" pitchFamily="34" charset="0"/>
              <a:ea typeface="+mn-ea"/>
              <a:cs typeface="+mn-cs"/>
            </a:endParaRPr>
          </a:p>
        </p:txBody>
      </p:sp>
      <p:sp>
        <p:nvSpPr>
          <p:cNvPr id="2" name="Title 1">
            <a:extLst>
              <a:ext uri="{FF2B5EF4-FFF2-40B4-BE49-F238E27FC236}">
                <a16:creationId xmlns:a16="http://schemas.microsoft.com/office/drawing/2014/main" id="{305A0AED-7EB9-20A3-786A-9F23B2433C4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Federal Performance Reporting Guidance</a:t>
            </a:r>
          </a:p>
        </p:txBody>
      </p:sp>
      <p:sp>
        <p:nvSpPr>
          <p:cNvPr id="12" name="TextBox 11"/>
          <p:cNvSpPr txBox="1"/>
          <p:nvPr/>
        </p:nvSpPr>
        <p:spPr>
          <a:xfrm>
            <a:off x="4376791" y="5780274"/>
            <a:ext cx="3194313" cy="523220"/>
          </a:xfrm>
          <a:prstGeom prst="rect">
            <a:avLst/>
          </a:prstGeom>
          <a:noFill/>
          <a:effectLst>
            <a:reflection blurRad="6350" stA="50000" endA="275" endPos="40000" dist="101600" dir="5400000" sy="-100000" algn="bl" rotWithShape="0"/>
          </a:effectLst>
        </p:spPr>
        <p:txBody>
          <a:bodyPr wrap="square" rtlCol="0">
            <a:spAutoFit/>
          </a:bodyPr>
          <a:lstStyle/>
          <a:p>
            <a:pPr algn="ctr"/>
            <a:r>
              <a:rPr lang="en-US" sz="2800" b="1" dirty="0">
                <a:solidFill>
                  <a:schemeClr val="bg1">
                    <a:lumMod val="85000"/>
                  </a:schemeClr>
                </a:solidFill>
                <a:ea typeface="Open Sans" panose="020B0706030804020204" pitchFamily="34" charset="0"/>
                <a:cs typeface="Open Sans" panose="020B0706030804020204" pitchFamily="34" charset="0"/>
              </a:rPr>
              <a:t>INTrainingDWD.org</a:t>
            </a:r>
          </a:p>
        </p:txBody>
      </p:sp>
    </p:spTree>
    <p:extLst>
      <p:ext uri="{BB962C8B-B14F-4D97-AF65-F5344CB8AC3E}">
        <p14:creationId xmlns:p14="http://schemas.microsoft.com/office/powerpoint/2010/main" val="265855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776BF6-6275-9324-C463-2C3BF8A54BC8}"/>
              </a:ext>
            </a:extLst>
          </p:cNvPr>
          <p:cNvSpPr txBox="1"/>
          <p:nvPr/>
        </p:nvSpPr>
        <p:spPr>
          <a:xfrm>
            <a:off x="699759" y="1204154"/>
            <a:ext cx="10755927" cy="1415772"/>
          </a:xfrm>
          <a:prstGeom prst="rect">
            <a:avLst/>
          </a:prstGeom>
          <a:noFill/>
        </p:spPr>
        <p:txBody>
          <a:bodyPr wrap="square" rtlCol="0">
            <a:spAutoFit/>
          </a:bodyPr>
          <a:lstStyle/>
          <a:p>
            <a:r>
              <a:rPr lang="en-US" b="1" dirty="0"/>
              <a:t>2.   After accessing the ‘Programs” tab, providers will see a “</a:t>
            </a:r>
            <a:r>
              <a:rPr lang="en-US" b="1" dirty="0">
                <a:solidFill>
                  <a:srgbClr val="C00000"/>
                </a:solidFill>
              </a:rPr>
              <a:t>Federal Reporting Due</a:t>
            </a:r>
            <a:r>
              <a:rPr lang="en-US" b="1" dirty="0"/>
              <a:t>” notification in red next to each main program that has program locations in need of federal reporting. </a:t>
            </a:r>
          </a:p>
          <a:p>
            <a:endParaRPr lang="en-US" b="1" dirty="0"/>
          </a:p>
          <a:p>
            <a:r>
              <a:rPr lang="en-US" sz="1600" i="1" dirty="0"/>
              <a:t>Be sure to review both the ‘Active Programs’ list, along with the ‘Inactive Programs’ list. Federal reporting is required for all programs that were active </a:t>
            </a:r>
            <a:r>
              <a:rPr lang="en-US" sz="1600" b="1" i="1" u="sng" dirty="0"/>
              <a:t>at any time</a:t>
            </a:r>
            <a:r>
              <a:rPr lang="en-US" sz="1600" b="1" i="1" dirty="0"/>
              <a:t> </a:t>
            </a:r>
            <a:r>
              <a:rPr lang="en-US" sz="1600" i="1" dirty="0"/>
              <a:t>during the prior program year.</a:t>
            </a:r>
          </a:p>
        </p:txBody>
      </p:sp>
      <p:sp>
        <p:nvSpPr>
          <p:cNvPr id="11" name="Title 1">
            <a:extLst>
              <a:ext uri="{FF2B5EF4-FFF2-40B4-BE49-F238E27FC236}">
                <a16:creationId xmlns:a16="http://schemas.microsoft.com/office/drawing/2014/main" id="{E6CCBCF1-1A50-25BF-4030-CF19840F2DF0}"/>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Ways to Identify Which Programs Need Reporting</a:t>
            </a:r>
          </a:p>
        </p:txBody>
      </p:sp>
      <p:sp>
        <p:nvSpPr>
          <p:cNvPr id="4" name="TextBox 3">
            <a:extLst>
              <a:ext uri="{FF2B5EF4-FFF2-40B4-BE49-F238E27FC236}">
                <a16:creationId xmlns:a16="http://schemas.microsoft.com/office/drawing/2014/main" id="{316F6EB1-321B-B5F5-8C6E-8F9342CACC98}"/>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10</a:t>
            </a:r>
          </a:p>
        </p:txBody>
      </p:sp>
      <p:pic>
        <p:nvPicPr>
          <p:cNvPr id="5" name="Picture 2" descr="Back Svg Png Icon Free Download (#204972) - OnlineWebFonts.COM">
            <a:hlinkClick r:id="rId3" action="ppaction://hlinksldjump"/>
            <a:extLst>
              <a:ext uri="{FF2B5EF4-FFF2-40B4-BE49-F238E27FC236}">
                <a16:creationId xmlns:a16="http://schemas.microsoft.com/office/drawing/2014/main" id="{D38D4ADC-D98F-E741-3170-AF49B65FB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856722E-08F1-8CBF-322D-7FA7E141083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Ways to Identify Which Programs Need Reporting - #1</a:t>
            </a:r>
          </a:p>
        </p:txBody>
      </p:sp>
      <p:pic>
        <p:nvPicPr>
          <p:cNvPr id="12" name="Picture 11">
            <a:extLst>
              <a:ext uri="{FF2B5EF4-FFF2-40B4-BE49-F238E27FC236}">
                <a16:creationId xmlns:a16="http://schemas.microsoft.com/office/drawing/2014/main" id="{47A2E91C-FA7C-3810-E315-4ECC50D5BA55}"/>
              </a:ext>
            </a:extLst>
          </p:cNvPr>
          <p:cNvPicPr>
            <a:picLocks noChangeAspect="1"/>
          </p:cNvPicPr>
          <p:nvPr/>
        </p:nvPicPr>
        <p:blipFill>
          <a:blip r:embed="rId5"/>
          <a:stretch>
            <a:fillRect/>
          </a:stretch>
        </p:blipFill>
        <p:spPr>
          <a:xfrm>
            <a:off x="256421" y="2936987"/>
            <a:ext cx="11722702" cy="2711589"/>
          </a:xfrm>
          <a:prstGeom prst="rect">
            <a:avLst/>
          </a:prstGeom>
          <a:ln>
            <a:noFill/>
          </a:ln>
          <a:effectLst>
            <a:outerShdw blurRad="292100" dist="139700" dir="2700000" algn="tl" rotWithShape="0">
              <a:srgbClr val="333333">
                <a:alpha val="65000"/>
              </a:srgbClr>
            </a:outerShdw>
          </a:effectLst>
        </p:spPr>
      </p:pic>
      <p:sp>
        <p:nvSpPr>
          <p:cNvPr id="13" name="Rectangle: Rounded Corners 12">
            <a:extLst>
              <a:ext uri="{FF2B5EF4-FFF2-40B4-BE49-F238E27FC236}">
                <a16:creationId xmlns:a16="http://schemas.microsoft.com/office/drawing/2014/main" id="{74E33327-2617-77E1-F803-8CB49871510C}"/>
              </a:ext>
              <a:ext uri="{C183D7F6-B498-43B3-948B-1728B52AA6E4}">
                <adec:decorative xmlns:adec="http://schemas.microsoft.com/office/drawing/2017/decorative" val="1"/>
              </a:ext>
            </a:extLst>
          </p:cNvPr>
          <p:cNvSpPr/>
          <p:nvPr/>
        </p:nvSpPr>
        <p:spPr>
          <a:xfrm>
            <a:off x="234649" y="3850758"/>
            <a:ext cx="1898951" cy="25315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06E962-EEFE-2447-DD8B-37EEC8B2A3AC}"/>
              </a:ext>
              <a:ext uri="{C183D7F6-B498-43B3-948B-1728B52AA6E4}">
                <adec:decorative xmlns:adec="http://schemas.microsoft.com/office/drawing/2017/decorative" val="1"/>
              </a:ext>
            </a:extLst>
          </p:cNvPr>
          <p:cNvSpPr/>
          <p:nvPr/>
        </p:nvSpPr>
        <p:spPr>
          <a:xfrm>
            <a:off x="6912243" y="4750120"/>
            <a:ext cx="2034283" cy="317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999F9D6E-69F5-D70E-D0F0-B6160A94C299}"/>
              </a:ext>
            </a:extLst>
          </p:cNvPr>
          <p:cNvSpPr/>
          <p:nvPr/>
        </p:nvSpPr>
        <p:spPr>
          <a:xfrm>
            <a:off x="3077358" y="2819727"/>
            <a:ext cx="341746" cy="489527"/>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70B2-0483-ED5A-19B8-82FDABF1657A}"/>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Ways to Identify Which Programs Need Reporting</a:t>
            </a:r>
          </a:p>
        </p:txBody>
      </p:sp>
      <p:sp>
        <p:nvSpPr>
          <p:cNvPr id="8" name="TextBox 7">
            <a:extLst>
              <a:ext uri="{FF2B5EF4-FFF2-40B4-BE49-F238E27FC236}">
                <a16:creationId xmlns:a16="http://schemas.microsoft.com/office/drawing/2014/main" id="{59776BF6-6275-9324-C463-2C3BF8A54BC8}"/>
              </a:ext>
            </a:extLst>
          </p:cNvPr>
          <p:cNvSpPr txBox="1"/>
          <p:nvPr/>
        </p:nvSpPr>
        <p:spPr>
          <a:xfrm>
            <a:off x="662977" y="987447"/>
            <a:ext cx="11050982" cy="1415772"/>
          </a:xfrm>
          <a:prstGeom prst="rect">
            <a:avLst/>
          </a:prstGeom>
          <a:noFill/>
        </p:spPr>
        <p:txBody>
          <a:bodyPr wrap="square" rtlCol="0">
            <a:spAutoFit/>
          </a:bodyPr>
          <a:lstStyle/>
          <a:p>
            <a:r>
              <a:rPr lang="en-US" b="1" dirty="0"/>
              <a:t>3.  Program locations are highlighted in red, along with a “Federal Reporting Due” notification.</a:t>
            </a:r>
          </a:p>
          <a:p>
            <a:endParaRPr lang="en-US" dirty="0"/>
          </a:p>
          <a:p>
            <a:r>
              <a:rPr lang="en-US" sz="1600" i="1" dirty="0"/>
              <a:t>Under the “Programs” tab, a provider can click one of the program titles navigating the user to the details of the selected main program. From this page, a provider can access the ‘Program Locations’ tab to view which program locations need reporting. </a:t>
            </a:r>
          </a:p>
          <a:p>
            <a:endParaRPr lang="en-US" dirty="0"/>
          </a:p>
        </p:txBody>
      </p:sp>
      <p:sp>
        <p:nvSpPr>
          <p:cNvPr id="6" name="TextBox 5">
            <a:extLst>
              <a:ext uri="{FF2B5EF4-FFF2-40B4-BE49-F238E27FC236}">
                <a16:creationId xmlns:a16="http://schemas.microsoft.com/office/drawing/2014/main" id="{ADBCE71E-1EE7-6D04-623A-766AF9CE5200}"/>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11</a:t>
            </a:r>
          </a:p>
        </p:txBody>
      </p:sp>
      <p:pic>
        <p:nvPicPr>
          <p:cNvPr id="7" name="Picture 2" descr="Back Svg Png Icon Free Download (#204972) - OnlineWebFonts.COM">
            <a:hlinkClick r:id="rId3" action="ppaction://hlinksldjump"/>
            <a:extLst>
              <a:ext uri="{FF2B5EF4-FFF2-40B4-BE49-F238E27FC236}">
                <a16:creationId xmlns:a16="http://schemas.microsoft.com/office/drawing/2014/main" id="{6ACA4CA8-379F-133D-DC9F-6833ABBFC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812ABDFB-E981-63C9-4773-C9F96BF81BC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Ways to Identify Which Programs Need Reporting - #2</a:t>
            </a:r>
          </a:p>
        </p:txBody>
      </p:sp>
      <p:pic>
        <p:nvPicPr>
          <p:cNvPr id="11" name="Picture 10">
            <a:extLst>
              <a:ext uri="{FF2B5EF4-FFF2-40B4-BE49-F238E27FC236}">
                <a16:creationId xmlns:a16="http://schemas.microsoft.com/office/drawing/2014/main" id="{AC7FAD39-CE48-C68B-5053-C28150C150C1}"/>
              </a:ext>
            </a:extLst>
          </p:cNvPr>
          <p:cNvPicPr>
            <a:picLocks noChangeAspect="1"/>
          </p:cNvPicPr>
          <p:nvPr/>
        </p:nvPicPr>
        <p:blipFill>
          <a:blip r:embed="rId5"/>
          <a:stretch>
            <a:fillRect/>
          </a:stretch>
        </p:blipFill>
        <p:spPr>
          <a:xfrm>
            <a:off x="91765" y="2687982"/>
            <a:ext cx="12008467" cy="2521080"/>
          </a:xfrm>
          <a:prstGeom prst="rect">
            <a:avLst/>
          </a:prstGeom>
          <a:ln>
            <a:noFill/>
          </a:ln>
          <a:effectLst>
            <a:outerShdw blurRad="292100" dist="139700" dir="2700000" algn="tl" rotWithShape="0">
              <a:srgbClr val="333333">
                <a:alpha val="65000"/>
              </a:srgbClr>
            </a:outerShdw>
          </a:effectLst>
        </p:spPr>
      </p:pic>
      <p:pic>
        <p:nvPicPr>
          <p:cNvPr id="12" name="Picture 2" descr="cursor png download 20 free Cliparts | Download images on Clipground 2022">
            <a:extLst>
              <a:ext uri="{FF2B5EF4-FFF2-40B4-BE49-F238E27FC236}">
                <a16:creationId xmlns:a16="http://schemas.microsoft.com/office/drawing/2014/main" id="{49CFFA75-DB7D-3A56-0038-58AA8D5E2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35273">
            <a:off x="5047827" y="4340107"/>
            <a:ext cx="746517" cy="7465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BF60FFB8-587E-E805-C4A8-2782DE0A9A1D}"/>
              </a:ext>
              <a:ext uri="{C183D7F6-B498-43B3-948B-1728B52AA6E4}">
                <adec:decorative xmlns:adec="http://schemas.microsoft.com/office/drawing/2017/decorative" val="1"/>
              </a:ext>
            </a:extLst>
          </p:cNvPr>
          <p:cNvSpPr/>
          <p:nvPr/>
        </p:nvSpPr>
        <p:spPr>
          <a:xfrm>
            <a:off x="187231" y="4244101"/>
            <a:ext cx="1848398" cy="3017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83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351586" y="718798"/>
            <a:ext cx="11036596" cy="1384995"/>
          </a:xfrm>
          <a:prstGeom prst="rect">
            <a:avLst/>
          </a:prstGeom>
          <a:noFill/>
        </p:spPr>
        <p:txBody>
          <a:bodyPr wrap="square" rtlCol="0">
            <a:spAutoFit/>
          </a:bodyPr>
          <a:lstStyle/>
          <a:p>
            <a:r>
              <a:rPr lang="en-US" b="1" dirty="0"/>
              <a:t>Method 1: Reporting No Students Served</a:t>
            </a:r>
          </a:p>
          <a:p>
            <a:endParaRPr lang="en-US" dirty="0"/>
          </a:p>
          <a:p>
            <a:r>
              <a:rPr lang="en-US" sz="1600" i="1" dirty="0"/>
              <a:t>After the provider has accessed the specific program location page where no students were served, the provider will select the “</a:t>
            </a:r>
            <a:r>
              <a:rPr lang="en-US" sz="1600" b="1" i="1" dirty="0"/>
              <a:t>Federal Reporting</a:t>
            </a:r>
            <a:r>
              <a:rPr lang="en-US" sz="1600" i="1" dirty="0"/>
              <a:t>” tab. From this tab, the provider will review and check the box certifying that the report is true and accurate, and then click “Submit Federal Reporting”. </a:t>
            </a:r>
          </a:p>
        </p:txBody>
      </p:sp>
      <p:pic>
        <p:nvPicPr>
          <p:cNvPr id="3" name="Picture 2" descr="this is a screenshot of the provider dashboard showing the federal reporting tab">
            <a:extLst>
              <a:ext uri="{FF2B5EF4-FFF2-40B4-BE49-F238E27FC236}">
                <a16:creationId xmlns:a16="http://schemas.microsoft.com/office/drawing/2014/main" id="{09AFA282-BE5A-7A68-8BF0-F0B963996179}"/>
              </a:ext>
            </a:extLst>
          </p:cNvPr>
          <p:cNvPicPr>
            <a:picLocks noChangeAspect="1"/>
          </p:cNvPicPr>
          <p:nvPr/>
        </p:nvPicPr>
        <p:blipFill>
          <a:blip r:embed="rId2"/>
          <a:stretch>
            <a:fillRect/>
          </a:stretch>
        </p:blipFill>
        <p:spPr>
          <a:xfrm>
            <a:off x="1777376" y="2209574"/>
            <a:ext cx="8275675" cy="4310247"/>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3A933476-56A0-ABB5-DAAF-3545E9578767}"/>
              </a:ext>
              <a:ext uri="{C183D7F6-B498-43B3-948B-1728B52AA6E4}">
                <adec:decorative xmlns:adec="http://schemas.microsoft.com/office/drawing/2017/decorative" val="1"/>
              </a:ext>
            </a:extLst>
          </p:cNvPr>
          <p:cNvSpPr/>
          <p:nvPr/>
        </p:nvSpPr>
        <p:spPr>
          <a:xfrm>
            <a:off x="1900721" y="5618653"/>
            <a:ext cx="1202074" cy="3017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BE9AE6-A36F-B095-0E93-48BF6F179FFF}"/>
              </a:ext>
            </a:extLst>
          </p:cNvPr>
          <p:cNvSpPr/>
          <p:nvPr/>
        </p:nvSpPr>
        <p:spPr>
          <a:xfrm>
            <a:off x="1391944" y="5491613"/>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6" name="Oval 5">
            <a:extLst>
              <a:ext uri="{FF2B5EF4-FFF2-40B4-BE49-F238E27FC236}">
                <a16:creationId xmlns:a16="http://schemas.microsoft.com/office/drawing/2014/main" id="{232EDC34-5ED1-F591-BB6E-C9EA9A6C14B7}"/>
              </a:ext>
            </a:extLst>
          </p:cNvPr>
          <p:cNvSpPr/>
          <p:nvPr/>
        </p:nvSpPr>
        <p:spPr>
          <a:xfrm>
            <a:off x="4018124" y="4753641"/>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1" name="Oval 10">
            <a:extLst>
              <a:ext uri="{FF2B5EF4-FFF2-40B4-BE49-F238E27FC236}">
                <a16:creationId xmlns:a16="http://schemas.microsoft.com/office/drawing/2014/main" id="{0B782D27-ACA1-D2FB-804F-E9A963B181F3}"/>
              </a:ext>
            </a:extLst>
          </p:cNvPr>
          <p:cNvSpPr/>
          <p:nvPr/>
        </p:nvSpPr>
        <p:spPr>
          <a:xfrm>
            <a:off x="9913319" y="4718976"/>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8" name="Title 1">
            <a:extLst>
              <a:ext uri="{FF2B5EF4-FFF2-40B4-BE49-F238E27FC236}">
                <a16:creationId xmlns:a16="http://schemas.microsoft.com/office/drawing/2014/main" id="{B142E960-6ED3-AE77-F392-5EBFCE51F6F8}"/>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9" name="TextBox 8">
            <a:extLst>
              <a:ext uri="{FF2B5EF4-FFF2-40B4-BE49-F238E27FC236}">
                <a16:creationId xmlns:a16="http://schemas.microsoft.com/office/drawing/2014/main" id="{6C4A9D49-1119-F235-2FEC-0A4C0FE1D1F7}"/>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12</a:t>
            </a:r>
          </a:p>
        </p:txBody>
      </p:sp>
      <p:pic>
        <p:nvPicPr>
          <p:cNvPr id="10" name="Picture 2" descr="Back Svg Png Icon Free Download (#204972) - OnlineWebFonts.COM">
            <a:hlinkClick r:id="rId3" action="ppaction://hlinksldjump"/>
            <a:extLst>
              <a:ext uri="{FF2B5EF4-FFF2-40B4-BE49-F238E27FC236}">
                <a16:creationId xmlns:a16="http://schemas.microsoft.com/office/drawing/2014/main" id="{F079720A-C152-F122-7CEC-FB6592EA2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364013F-6F85-7162-60F5-66E43FF12FE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#1</a:t>
            </a:r>
          </a:p>
        </p:txBody>
      </p:sp>
    </p:spTree>
    <p:extLst>
      <p:ext uri="{BB962C8B-B14F-4D97-AF65-F5344CB8AC3E}">
        <p14:creationId xmlns:p14="http://schemas.microsoft.com/office/powerpoint/2010/main" val="3031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351586" y="902662"/>
            <a:ext cx="11036596" cy="1384995"/>
          </a:xfrm>
          <a:prstGeom prst="rect">
            <a:avLst/>
          </a:prstGeom>
          <a:noFill/>
        </p:spPr>
        <p:txBody>
          <a:bodyPr wrap="square" rtlCol="0">
            <a:spAutoFit/>
          </a:bodyPr>
          <a:lstStyle/>
          <a:p>
            <a:r>
              <a:rPr lang="en-US" b="1" dirty="0"/>
              <a:t>Method 2: Individual Student Record Entry</a:t>
            </a:r>
          </a:p>
          <a:p>
            <a:endParaRPr lang="en-US" dirty="0"/>
          </a:p>
          <a:p>
            <a:r>
              <a:rPr lang="en-US" sz="1600" i="1" dirty="0"/>
              <a:t>After the provider has accessed the specific program location page where a student record needs entering, the provider will select the “</a:t>
            </a:r>
            <a:r>
              <a:rPr lang="en-US" sz="1600" b="1" i="1" dirty="0"/>
              <a:t>Student Data</a:t>
            </a:r>
            <a:r>
              <a:rPr lang="en-US" sz="1600" i="1" dirty="0"/>
              <a:t>” tab. From this tab, the provider will then click on the “</a:t>
            </a:r>
            <a:r>
              <a:rPr lang="en-US" sz="1600" b="1" i="1" dirty="0"/>
              <a:t>+ Add Student</a:t>
            </a:r>
            <a:r>
              <a:rPr lang="en-US" sz="1600" i="1" dirty="0"/>
              <a:t>” option to begin entering all required information for an individual participant. </a:t>
            </a:r>
          </a:p>
        </p:txBody>
      </p:sp>
      <p:pic>
        <p:nvPicPr>
          <p:cNvPr id="5" name="Picture 4" descr="this is a screenshot of the provider dashboard showing the student data tab">
            <a:extLst>
              <a:ext uri="{FF2B5EF4-FFF2-40B4-BE49-F238E27FC236}">
                <a16:creationId xmlns:a16="http://schemas.microsoft.com/office/drawing/2014/main" id="{2DCA69AE-8FA2-35E6-83F9-ECA93530CCB7}"/>
              </a:ext>
            </a:extLst>
          </p:cNvPr>
          <p:cNvPicPr>
            <a:picLocks noChangeAspect="1"/>
          </p:cNvPicPr>
          <p:nvPr/>
        </p:nvPicPr>
        <p:blipFill>
          <a:blip r:embed="rId2"/>
          <a:stretch>
            <a:fillRect/>
          </a:stretch>
        </p:blipFill>
        <p:spPr>
          <a:xfrm>
            <a:off x="659219" y="2654596"/>
            <a:ext cx="10213347" cy="3651699"/>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4B932837-B156-8692-B031-2747539FDBCB}"/>
              </a:ext>
              <a:ext uri="{C183D7F6-B498-43B3-948B-1728B52AA6E4}">
                <adec:decorative xmlns:adec="http://schemas.microsoft.com/office/drawing/2017/decorative" val="1"/>
              </a:ext>
            </a:extLst>
          </p:cNvPr>
          <p:cNvSpPr/>
          <p:nvPr/>
        </p:nvSpPr>
        <p:spPr>
          <a:xfrm>
            <a:off x="801384" y="4896121"/>
            <a:ext cx="1489756" cy="3017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B86BB82-484D-2550-3CA1-88101D781C8B}"/>
              </a:ext>
              <a:ext uri="{C183D7F6-B498-43B3-948B-1728B52AA6E4}">
                <adec:decorative xmlns:adec="http://schemas.microsoft.com/office/drawing/2017/decorative" val="1"/>
              </a:ext>
            </a:extLst>
          </p:cNvPr>
          <p:cNvSpPr/>
          <p:nvPr/>
        </p:nvSpPr>
        <p:spPr>
          <a:xfrm>
            <a:off x="9287838" y="2578813"/>
            <a:ext cx="1417834" cy="61645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F03654A-CB64-F7F9-D9DE-A13FF4CF248C}"/>
              </a:ext>
            </a:extLst>
          </p:cNvPr>
          <p:cNvSpPr/>
          <p:nvPr/>
        </p:nvSpPr>
        <p:spPr>
          <a:xfrm>
            <a:off x="323432" y="4842877"/>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Oval 8">
            <a:extLst>
              <a:ext uri="{FF2B5EF4-FFF2-40B4-BE49-F238E27FC236}">
                <a16:creationId xmlns:a16="http://schemas.microsoft.com/office/drawing/2014/main" id="{124032F1-F7E5-F818-91DE-8F8D704FABF9}"/>
              </a:ext>
            </a:extLst>
          </p:cNvPr>
          <p:cNvSpPr/>
          <p:nvPr/>
        </p:nvSpPr>
        <p:spPr>
          <a:xfrm>
            <a:off x="8782342" y="2672620"/>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0" name="Title 1">
            <a:extLst>
              <a:ext uri="{FF2B5EF4-FFF2-40B4-BE49-F238E27FC236}">
                <a16:creationId xmlns:a16="http://schemas.microsoft.com/office/drawing/2014/main" id="{E9D7EE6F-F0AD-E396-09D0-C6EBD9CC90BC}"/>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11" name="TextBox 10">
            <a:extLst>
              <a:ext uri="{FF2B5EF4-FFF2-40B4-BE49-F238E27FC236}">
                <a16:creationId xmlns:a16="http://schemas.microsoft.com/office/drawing/2014/main" id="{80FFC2D0-D289-8CC2-1169-4FF9DDC7DA22}"/>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13</a:t>
            </a:r>
          </a:p>
        </p:txBody>
      </p:sp>
      <p:pic>
        <p:nvPicPr>
          <p:cNvPr id="12" name="Picture 2" descr="Back Svg Png Icon Free Download (#204972) - OnlineWebFonts.COM">
            <a:hlinkClick r:id="rId3" action="ppaction://hlinksldjump"/>
            <a:extLst>
              <a:ext uri="{FF2B5EF4-FFF2-40B4-BE49-F238E27FC236}">
                <a16:creationId xmlns:a16="http://schemas.microsoft.com/office/drawing/2014/main" id="{44EBD5D1-F15A-3907-B60E-66DC12EB7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39" y="5892268"/>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F228C2A-70A8-FB29-89AA-3C62A1008B9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#2</a:t>
            </a:r>
          </a:p>
        </p:txBody>
      </p:sp>
    </p:spTree>
    <p:extLst>
      <p:ext uri="{BB962C8B-B14F-4D97-AF65-F5344CB8AC3E}">
        <p14:creationId xmlns:p14="http://schemas.microsoft.com/office/powerpoint/2010/main" val="61974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159488" y="902662"/>
            <a:ext cx="11737986" cy="1384995"/>
          </a:xfrm>
          <a:prstGeom prst="rect">
            <a:avLst/>
          </a:prstGeom>
          <a:noFill/>
        </p:spPr>
        <p:txBody>
          <a:bodyPr wrap="square" rtlCol="0">
            <a:spAutoFit/>
          </a:bodyPr>
          <a:lstStyle/>
          <a:p>
            <a:r>
              <a:rPr lang="en-US" b="1" dirty="0"/>
              <a:t>Method 2: Individual Student Record Entry</a:t>
            </a:r>
          </a:p>
          <a:p>
            <a:endParaRPr lang="en-US" dirty="0"/>
          </a:p>
          <a:p>
            <a:r>
              <a:rPr lang="en-US" sz="1600" i="1" dirty="0"/>
              <a:t>After the provider has entered in the student record, the provider will then access the Assessment link to report the credential attainment result for each program participant. (Note: Depending on the size of your screen, this column can be hidden, so be sure to use the scroll bar to the right to view the assessment option) </a:t>
            </a:r>
          </a:p>
        </p:txBody>
      </p:sp>
      <p:pic>
        <p:nvPicPr>
          <p:cNvPr id="3" name="Picture 2" descr="this is a screenshot of the provider dashboard showing the student data tab">
            <a:extLst>
              <a:ext uri="{FF2B5EF4-FFF2-40B4-BE49-F238E27FC236}">
                <a16:creationId xmlns:a16="http://schemas.microsoft.com/office/drawing/2014/main" id="{69F899C5-46CB-8970-E7AC-FD750AEFF62F}"/>
              </a:ext>
            </a:extLst>
          </p:cNvPr>
          <p:cNvPicPr>
            <a:picLocks noChangeAspect="1"/>
          </p:cNvPicPr>
          <p:nvPr/>
        </p:nvPicPr>
        <p:blipFill>
          <a:blip r:embed="rId2"/>
          <a:stretch>
            <a:fillRect/>
          </a:stretch>
        </p:blipFill>
        <p:spPr>
          <a:xfrm>
            <a:off x="159488" y="2487635"/>
            <a:ext cx="10638935" cy="4020879"/>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9027E2E6-BACC-4BBF-A704-CCE7FE7E76C2}"/>
              </a:ext>
              <a:ext uri="{C183D7F6-B498-43B3-948B-1728B52AA6E4}">
                <adec:decorative xmlns:adec="http://schemas.microsoft.com/office/drawing/2017/decorative" val="1"/>
              </a:ext>
            </a:extLst>
          </p:cNvPr>
          <p:cNvSpPr/>
          <p:nvPr/>
        </p:nvSpPr>
        <p:spPr>
          <a:xfrm>
            <a:off x="205483" y="4741925"/>
            <a:ext cx="1561676" cy="3334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6FB6129-B95B-A5B5-64B8-68755D0E9971}"/>
              </a:ext>
              <a:ext uri="{C183D7F6-B498-43B3-948B-1728B52AA6E4}">
                <adec:decorative xmlns:adec="http://schemas.microsoft.com/office/drawing/2017/decorative" val="1"/>
              </a:ext>
            </a:extLst>
          </p:cNvPr>
          <p:cNvSpPr/>
          <p:nvPr/>
        </p:nvSpPr>
        <p:spPr>
          <a:xfrm>
            <a:off x="8435083" y="4149771"/>
            <a:ext cx="1015448" cy="33342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0DED28-F7FF-3A40-CFC2-AA10FCD459DC}"/>
              </a:ext>
            </a:extLst>
          </p:cNvPr>
          <p:cNvSpPr/>
          <p:nvPr/>
        </p:nvSpPr>
        <p:spPr>
          <a:xfrm>
            <a:off x="1443315" y="4729863"/>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8" name="Oval 7">
            <a:extLst>
              <a:ext uri="{FF2B5EF4-FFF2-40B4-BE49-F238E27FC236}">
                <a16:creationId xmlns:a16="http://schemas.microsoft.com/office/drawing/2014/main" id="{83AD2E35-BF65-A437-BD72-0A9AED44DE4A}"/>
              </a:ext>
            </a:extLst>
          </p:cNvPr>
          <p:cNvSpPr/>
          <p:nvPr/>
        </p:nvSpPr>
        <p:spPr>
          <a:xfrm>
            <a:off x="7970687" y="4316484"/>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9" name="Title 1">
            <a:extLst>
              <a:ext uri="{FF2B5EF4-FFF2-40B4-BE49-F238E27FC236}">
                <a16:creationId xmlns:a16="http://schemas.microsoft.com/office/drawing/2014/main" id="{480E86DA-3348-B688-3715-2F3D8C09BBDC}"/>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10" name="TextBox 9">
            <a:extLst>
              <a:ext uri="{FF2B5EF4-FFF2-40B4-BE49-F238E27FC236}">
                <a16:creationId xmlns:a16="http://schemas.microsoft.com/office/drawing/2014/main" id="{82D91C42-C7C5-B09F-48FA-CED6568361B3}"/>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14</a:t>
            </a:r>
          </a:p>
        </p:txBody>
      </p:sp>
      <p:pic>
        <p:nvPicPr>
          <p:cNvPr id="11" name="Picture 2" descr="Back Svg Png Icon Free Download (#204972) - OnlineWebFonts.COM">
            <a:hlinkClick r:id="rId3" action="ppaction://hlinksldjump"/>
            <a:extLst>
              <a:ext uri="{FF2B5EF4-FFF2-40B4-BE49-F238E27FC236}">
                <a16:creationId xmlns:a16="http://schemas.microsoft.com/office/drawing/2014/main" id="{07B52892-BF20-8748-6D05-799E50C62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445359"/>
            <a:ext cx="402367" cy="402367"/>
          </a:xfrm>
          <a:prstGeom prst="ellipse">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438F53D-67A9-9DF8-C1B6-9E80CC05FE8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#2</a:t>
            </a:r>
          </a:p>
        </p:txBody>
      </p:sp>
    </p:spTree>
    <p:extLst>
      <p:ext uri="{BB962C8B-B14F-4D97-AF65-F5344CB8AC3E}">
        <p14:creationId xmlns:p14="http://schemas.microsoft.com/office/powerpoint/2010/main" val="58055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159488" y="902662"/>
            <a:ext cx="11535614" cy="1384995"/>
          </a:xfrm>
          <a:prstGeom prst="rect">
            <a:avLst/>
          </a:prstGeom>
          <a:noFill/>
        </p:spPr>
        <p:txBody>
          <a:bodyPr wrap="square" rtlCol="0">
            <a:spAutoFit/>
          </a:bodyPr>
          <a:lstStyle/>
          <a:p>
            <a:r>
              <a:rPr lang="en-US" b="1" dirty="0"/>
              <a:t>Method 2: Individual Student Record Entry</a:t>
            </a:r>
          </a:p>
          <a:p>
            <a:endParaRPr lang="en-US" dirty="0"/>
          </a:p>
          <a:p>
            <a:r>
              <a:rPr lang="en-US" sz="1600" i="1" dirty="0"/>
              <a:t>After the provider has entered in the student record, including the Assessment results for each participant, the provider can navigate to the “</a:t>
            </a:r>
            <a:r>
              <a:rPr lang="en-US" sz="1600" b="1" i="1" dirty="0"/>
              <a:t>Federal Reporting</a:t>
            </a:r>
            <a:r>
              <a:rPr lang="en-US" sz="1600" i="1" dirty="0"/>
              <a:t>” tab, to conduct a final review of all submitted records. At the bottom of the tab, the provider will review and check the box certifying that the report is true and accurate, and then click “Submit Federal Reporting”. </a:t>
            </a:r>
          </a:p>
        </p:txBody>
      </p:sp>
      <p:pic>
        <p:nvPicPr>
          <p:cNvPr id="5" name="Picture 4" descr="this is a screenshot of the provider dashboard showing the federal reporting tab">
            <a:extLst>
              <a:ext uri="{FF2B5EF4-FFF2-40B4-BE49-F238E27FC236}">
                <a16:creationId xmlns:a16="http://schemas.microsoft.com/office/drawing/2014/main" id="{8119ED1A-5360-B0F0-4CAE-B32BA3A7DB9F}"/>
              </a:ext>
            </a:extLst>
          </p:cNvPr>
          <p:cNvPicPr>
            <a:picLocks noChangeAspect="1"/>
          </p:cNvPicPr>
          <p:nvPr/>
        </p:nvPicPr>
        <p:blipFill>
          <a:blip r:embed="rId2"/>
          <a:stretch>
            <a:fillRect/>
          </a:stretch>
        </p:blipFill>
        <p:spPr>
          <a:xfrm>
            <a:off x="925033" y="2675898"/>
            <a:ext cx="9777443" cy="3498205"/>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64571AF0-401E-E19F-1C2F-4ADC03344926}"/>
              </a:ext>
              <a:ext uri="{C183D7F6-B498-43B3-948B-1728B52AA6E4}">
                <adec:decorative xmlns:adec="http://schemas.microsoft.com/office/drawing/2017/decorative" val="1"/>
              </a:ext>
            </a:extLst>
          </p:cNvPr>
          <p:cNvSpPr/>
          <p:nvPr/>
        </p:nvSpPr>
        <p:spPr>
          <a:xfrm>
            <a:off x="1009130" y="5101601"/>
            <a:ext cx="1415573" cy="3231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FE2E0563-F492-0B0E-48F4-64D77BD46B6D}"/>
              </a:ext>
              <a:ext uri="{C183D7F6-B498-43B3-948B-1728B52AA6E4}">
                <adec:decorative xmlns:adec="http://schemas.microsoft.com/office/drawing/2017/decorative" val="1"/>
              </a:ext>
            </a:extLst>
          </p:cNvPr>
          <p:cNvCxnSpPr>
            <a:cxnSpLocks/>
          </p:cNvCxnSpPr>
          <p:nvPr/>
        </p:nvCxnSpPr>
        <p:spPr>
          <a:xfrm flipH="1">
            <a:off x="10687779" y="4746661"/>
            <a:ext cx="408307" cy="15668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4DDE2B8-2320-5587-287A-022C5F8F2FED}"/>
              </a:ext>
            </a:extLst>
          </p:cNvPr>
          <p:cNvSpPr txBox="1"/>
          <p:nvPr/>
        </p:nvSpPr>
        <p:spPr>
          <a:xfrm>
            <a:off x="10636408" y="3705223"/>
            <a:ext cx="1435719" cy="954107"/>
          </a:xfrm>
          <a:prstGeom prst="rect">
            <a:avLst/>
          </a:prstGeom>
          <a:noFill/>
        </p:spPr>
        <p:txBody>
          <a:bodyPr wrap="square" rtlCol="0">
            <a:spAutoFit/>
          </a:bodyPr>
          <a:lstStyle/>
          <a:p>
            <a:pPr algn="ctr"/>
            <a:r>
              <a:rPr lang="en-US" sz="1400" i="1" dirty="0"/>
              <a:t>Scroll to the bottom to certify and submit the report. </a:t>
            </a:r>
          </a:p>
        </p:txBody>
      </p:sp>
      <p:sp>
        <p:nvSpPr>
          <p:cNvPr id="8" name="Title 1">
            <a:extLst>
              <a:ext uri="{FF2B5EF4-FFF2-40B4-BE49-F238E27FC236}">
                <a16:creationId xmlns:a16="http://schemas.microsoft.com/office/drawing/2014/main" id="{75284E83-F85A-B868-452B-7C0A28E5E455}"/>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9" name="TextBox 8">
            <a:extLst>
              <a:ext uri="{FF2B5EF4-FFF2-40B4-BE49-F238E27FC236}">
                <a16:creationId xmlns:a16="http://schemas.microsoft.com/office/drawing/2014/main" id="{B6173220-E51A-3D97-9AE7-A005B80F57F6}"/>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15</a:t>
            </a:r>
          </a:p>
        </p:txBody>
      </p:sp>
      <p:pic>
        <p:nvPicPr>
          <p:cNvPr id="10" name="Picture 2" descr="Back Svg Png Icon Free Download (#204972) - OnlineWebFonts.COM">
            <a:hlinkClick r:id="rId3" action="ppaction://hlinksldjump"/>
            <a:extLst>
              <a:ext uri="{FF2B5EF4-FFF2-40B4-BE49-F238E27FC236}">
                <a16:creationId xmlns:a16="http://schemas.microsoft.com/office/drawing/2014/main" id="{DA14C573-F128-7511-8105-EB7DC4840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5014E5F-2067-A4EA-EA58-C398D7907AE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#2</a:t>
            </a:r>
          </a:p>
        </p:txBody>
      </p:sp>
    </p:spTree>
    <p:extLst>
      <p:ext uri="{BB962C8B-B14F-4D97-AF65-F5344CB8AC3E}">
        <p14:creationId xmlns:p14="http://schemas.microsoft.com/office/powerpoint/2010/main" val="162050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351586" y="902662"/>
            <a:ext cx="11036596" cy="2369880"/>
          </a:xfrm>
          <a:prstGeom prst="rect">
            <a:avLst/>
          </a:prstGeom>
          <a:noFill/>
        </p:spPr>
        <p:txBody>
          <a:bodyPr wrap="square" rtlCol="0">
            <a:spAutoFit/>
          </a:bodyPr>
          <a:lstStyle/>
          <a:p>
            <a:r>
              <a:rPr lang="en-US" b="1" dirty="0"/>
              <a:t>Method 3: Student File Upload </a:t>
            </a:r>
          </a:p>
          <a:p>
            <a:endParaRPr lang="en-US" dirty="0"/>
          </a:p>
          <a:p>
            <a:r>
              <a:rPr lang="en-US" sz="1600" i="1" dirty="0"/>
              <a:t>This method allows for a training provider to retrieve and complete a student data Excel file and upload it within the provider location page for reporting. </a:t>
            </a:r>
          </a:p>
          <a:p>
            <a:endParaRPr lang="en-US" sz="1600" i="1" dirty="0"/>
          </a:p>
          <a:p>
            <a:r>
              <a:rPr lang="en-US" sz="1600" i="1" dirty="0"/>
              <a:t>To successfully utilize this method, the provider must first navigate to the </a:t>
            </a:r>
            <a:r>
              <a:rPr lang="en-US" sz="1600" i="1" dirty="0">
                <a:hlinkClick r:id="rId2"/>
              </a:rPr>
              <a:t>DWD Training Provider site</a:t>
            </a:r>
            <a:r>
              <a:rPr lang="en-US" sz="1600" i="1" dirty="0"/>
              <a:t>, </a:t>
            </a:r>
            <a:r>
              <a:rPr lang="en-US" sz="1600" b="1" i="1" dirty="0"/>
              <a:t>download</a:t>
            </a:r>
            <a:r>
              <a:rPr lang="en-US" sz="1600" i="1" dirty="0"/>
              <a:t> the Student Data Submission Template file linked under the </a:t>
            </a:r>
            <a:r>
              <a:rPr lang="en-US" sz="1600" b="1" i="1" dirty="0"/>
              <a:t>Data</a:t>
            </a:r>
            <a:r>
              <a:rPr lang="en-US" sz="1600" i="1" dirty="0"/>
              <a:t> section, and access the student data submission instructions. Please CAREFULLY review the instructions and adhere to the included guidelines </a:t>
            </a:r>
            <a:r>
              <a:rPr lang="en-US" sz="1600" b="1" i="1" dirty="0"/>
              <a:t>exactly as written </a:t>
            </a:r>
            <a:r>
              <a:rPr lang="en-US" sz="1600" i="1" dirty="0"/>
              <a:t>to reduce the risk of the uploaded file not being accepted into the INTraining student data portal.  </a:t>
            </a:r>
          </a:p>
        </p:txBody>
      </p:sp>
      <p:sp>
        <p:nvSpPr>
          <p:cNvPr id="3" name="Title 1">
            <a:extLst>
              <a:ext uri="{FF2B5EF4-FFF2-40B4-BE49-F238E27FC236}">
                <a16:creationId xmlns:a16="http://schemas.microsoft.com/office/drawing/2014/main" id="{E3E39D29-1AF8-AFAA-0620-75EFF3893844}"/>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5" name="TextBox 4">
            <a:extLst>
              <a:ext uri="{FF2B5EF4-FFF2-40B4-BE49-F238E27FC236}">
                <a16:creationId xmlns:a16="http://schemas.microsoft.com/office/drawing/2014/main" id="{B68B698C-80E1-84B5-740C-64DB689A9E00}"/>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16</a:t>
            </a:r>
          </a:p>
        </p:txBody>
      </p:sp>
      <p:pic>
        <p:nvPicPr>
          <p:cNvPr id="6" name="Picture 2" descr="Back Svg Png Icon Free Download (#204972) - OnlineWebFonts.COM">
            <a:hlinkClick r:id="rId3" action="ppaction://hlinksldjump"/>
            <a:extLst>
              <a:ext uri="{FF2B5EF4-FFF2-40B4-BE49-F238E27FC236}">
                <a16:creationId xmlns:a16="http://schemas.microsoft.com/office/drawing/2014/main" id="{00706144-53BE-710A-9166-0A4BB7CA1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FF0448C-EB7A-23A5-68AE-B0EC11FF97D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#3</a:t>
            </a:r>
          </a:p>
        </p:txBody>
      </p:sp>
      <p:pic>
        <p:nvPicPr>
          <p:cNvPr id="12" name="Picture 11">
            <a:extLst>
              <a:ext uri="{FF2B5EF4-FFF2-40B4-BE49-F238E27FC236}">
                <a16:creationId xmlns:a16="http://schemas.microsoft.com/office/drawing/2014/main" id="{F4AA4916-2B46-C7D5-1E21-B79B639A198E}"/>
              </a:ext>
            </a:extLst>
          </p:cNvPr>
          <p:cNvPicPr>
            <a:picLocks noChangeAspect="1"/>
          </p:cNvPicPr>
          <p:nvPr/>
        </p:nvPicPr>
        <p:blipFill>
          <a:blip r:embed="rId5"/>
          <a:stretch>
            <a:fillRect/>
          </a:stretch>
        </p:blipFill>
        <p:spPr>
          <a:xfrm>
            <a:off x="2069893" y="3585458"/>
            <a:ext cx="7154778" cy="2369880"/>
          </a:xfrm>
          <a:prstGeom prst="rect">
            <a:avLst/>
          </a:prstGeom>
          <a:effectLst>
            <a:outerShdw blurRad="63500" sx="102000" sy="102000" algn="ctr" rotWithShape="0">
              <a:prstClr val="black">
                <a:alpha val="40000"/>
              </a:prstClr>
            </a:outerShdw>
          </a:effectLst>
        </p:spPr>
      </p:pic>
      <p:sp>
        <p:nvSpPr>
          <p:cNvPr id="13" name="Rectangle: Rounded Corners 12">
            <a:extLst>
              <a:ext uri="{FF2B5EF4-FFF2-40B4-BE49-F238E27FC236}">
                <a16:creationId xmlns:a16="http://schemas.microsoft.com/office/drawing/2014/main" id="{7D46D12A-6E1F-8D17-BDAA-20F5554978F7}"/>
              </a:ext>
              <a:ext uri="{C183D7F6-B498-43B3-948B-1728B52AA6E4}">
                <adec:decorative xmlns:adec="http://schemas.microsoft.com/office/drawing/2017/decorative" val="1"/>
              </a:ext>
            </a:extLst>
          </p:cNvPr>
          <p:cNvSpPr/>
          <p:nvPr/>
        </p:nvSpPr>
        <p:spPr>
          <a:xfrm>
            <a:off x="2252303" y="4403337"/>
            <a:ext cx="6568424" cy="7341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606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351586" y="902662"/>
            <a:ext cx="11036596" cy="1384995"/>
          </a:xfrm>
          <a:prstGeom prst="rect">
            <a:avLst/>
          </a:prstGeom>
          <a:noFill/>
        </p:spPr>
        <p:txBody>
          <a:bodyPr wrap="square" rtlCol="0">
            <a:spAutoFit/>
          </a:bodyPr>
          <a:lstStyle/>
          <a:p>
            <a:r>
              <a:rPr lang="en-US" b="1" dirty="0"/>
              <a:t>Method 3: Student File Upload </a:t>
            </a:r>
          </a:p>
          <a:p>
            <a:endParaRPr lang="en-US" dirty="0"/>
          </a:p>
          <a:p>
            <a:r>
              <a:rPr lang="en-US" sz="1600" i="1" dirty="0"/>
              <a:t>Once the provider has completed the first step in this method, the provider will access the specific program location page where the student record file will be uploaded. The provider will first select the “</a:t>
            </a:r>
            <a:r>
              <a:rPr lang="en-US" sz="1600" b="1" i="1" dirty="0"/>
              <a:t>Student Data</a:t>
            </a:r>
            <a:r>
              <a:rPr lang="en-US" sz="1600" i="1" dirty="0"/>
              <a:t>” tab. From this tab, the provider will then click the “</a:t>
            </a:r>
            <a:r>
              <a:rPr lang="en-US" sz="1600" b="1" i="1" dirty="0"/>
              <a:t>Choose File</a:t>
            </a:r>
            <a:r>
              <a:rPr lang="en-US" sz="1600" i="1" dirty="0"/>
              <a:t>” option to upload their completed file.  </a:t>
            </a:r>
          </a:p>
        </p:txBody>
      </p:sp>
      <p:pic>
        <p:nvPicPr>
          <p:cNvPr id="5" name="Picture 4" descr="this is a screenshot of the provider dashboard showing the student data tab">
            <a:extLst>
              <a:ext uri="{FF2B5EF4-FFF2-40B4-BE49-F238E27FC236}">
                <a16:creationId xmlns:a16="http://schemas.microsoft.com/office/drawing/2014/main" id="{2DCA69AE-8FA2-35E6-83F9-ECA93530CCB7}"/>
              </a:ext>
            </a:extLst>
          </p:cNvPr>
          <p:cNvPicPr>
            <a:picLocks noChangeAspect="1"/>
          </p:cNvPicPr>
          <p:nvPr/>
        </p:nvPicPr>
        <p:blipFill>
          <a:blip r:embed="rId2"/>
          <a:stretch>
            <a:fillRect/>
          </a:stretch>
        </p:blipFill>
        <p:spPr>
          <a:xfrm>
            <a:off x="659219" y="2654596"/>
            <a:ext cx="10213347" cy="3651699"/>
          </a:xfrm>
          <a:prstGeom prst="rect">
            <a:avLst/>
          </a:prstGeom>
          <a:effectLst>
            <a:outerShdw blurRad="63500" sx="102000" sy="102000" algn="ctr" rotWithShape="0">
              <a:prstClr val="black">
                <a:alpha val="40000"/>
              </a:prstClr>
            </a:outerShdw>
          </a:effectLst>
        </p:spPr>
      </p:pic>
      <p:sp>
        <p:nvSpPr>
          <p:cNvPr id="2" name="Rectangle: Rounded Corners 1">
            <a:extLst>
              <a:ext uri="{FF2B5EF4-FFF2-40B4-BE49-F238E27FC236}">
                <a16:creationId xmlns:a16="http://schemas.microsoft.com/office/drawing/2014/main" id="{A834010A-483B-B4CC-9FAB-93E5D94412AC}"/>
              </a:ext>
              <a:ext uri="{C183D7F6-B498-43B3-948B-1728B52AA6E4}">
                <adec:decorative xmlns:adec="http://schemas.microsoft.com/office/drawing/2017/decorative" val="1"/>
              </a:ext>
            </a:extLst>
          </p:cNvPr>
          <p:cNvSpPr/>
          <p:nvPr/>
        </p:nvSpPr>
        <p:spPr>
          <a:xfrm>
            <a:off x="4522882" y="2732926"/>
            <a:ext cx="2535463" cy="32877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18B9B5F-7892-CF45-9EB4-A9562082166F}"/>
              </a:ext>
              <a:ext uri="{C183D7F6-B498-43B3-948B-1728B52AA6E4}">
                <adec:decorative xmlns:adec="http://schemas.microsoft.com/office/drawing/2017/decorative" val="1"/>
              </a:ext>
            </a:extLst>
          </p:cNvPr>
          <p:cNvSpPr/>
          <p:nvPr/>
        </p:nvSpPr>
        <p:spPr>
          <a:xfrm>
            <a:off x="801914" y="4888784"/>
            <a:ext cx="1468675" cy="32877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05EE18E-DD92-6A54-6956-9F8F4DC4C0CF}"/>
              </a:ext>
            </a:extLst>
          </p:cNvPr>
          <p:cNvSpPr/>
          <p:nvPr/>
        </p:nvSpPr>
        <p:spPr>
          <a:xfrm>
            <a:off x="343983" y="4842877"/>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8" name="Oval 7">
            <a:extLst>
              <a:ext uri="{FF2B5EF4-FFF2-40B4-BE49-F238E27FC236}">
                <a16:creationId xmlns:a16="http://schemas.microsoft.com/office/drawing/2014/main" id="{29DC5788-895B-2697-2CA1-45DFFE5FBC85}"/>
              </a:ext>
            </a:extLst>
          </p:cNvPr>
          <p:cNvSpPr/>
          <p:nvPr/>
        </p:nvSpPr>
        <p:spPr>
          <a:xfrm>
            <a:off x="7107660" y="2703446"/>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9" name="Title 1">
            <a:extLst>
              <a:ext uri="{FF2B5EF4-FFF2-40B4-BE49-F238E27FC236}">
                <a16:creationId xmlns:a16="http://schemas.microsoft.com/office/drawing/2014/main" id="{C9F4BBD2-A7A4-0614-36B5-987FC304B9B6}"/>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10" name="TextBox 9">
            <a:extLst>
              <a:ext uri="{FF2B5EF4-FFF2-40B4-BE49-F238E27FC236}">
                <a16:creationId xmlns:a16="http://schemas.microsoft.com/office/drawing/2014/main" id="{6101D72F-F2B2-BC99-4A78-B4FBB8283ADC}"/>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17</a:t>
            </a:r>
          </a:p>
        </p:txBody>
      </p:sp>
      <p:pic>
        <p:nvPicPr>
          <p:cNvPr id="11" name="Picture 2" descr="Back Svg Png Icon Free Download (#204972) - OnlineWebFonts.COM">
            <a:hlinkClick r:id="rId3" action="ppaction://hlinksldjump"/>
            <a:extLst>
              <a:ext uri="{FF2B5EF4-FFF2-40B4-BE49-F238E27FC236}">
                <a16:creationId xmlns:a16="http://schemas.microsoft.com/office/drawing/2014/main" id="{F7A5CC9C-A118-69C6-6B8E-9AC8D68B0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9" y="6025830"/>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DFA419F-0592-951B-2345-E9A9C6C36C3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#3</a:t>
            </a:r>
          </a:p>
        </p:txBody>
      </p:sp>
    </p:spTree>
    <p:extLst>
      <p:ext uri="{BB962C8B-B14F-4D97-AF65-F5344CB8AC3E}">
        <p14:creationId xmlns:p14="http://schemas.microsoft.com/office/powerpoint/2010/main" val="233797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AF7A-7964-5A5C-F015-C993AF639678}"/>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7" name="TextBox 6">
            <a:extLst>
              <a:ext uri="{FF2B5EF4-FFF2-40B4-BE49-F238E27FC236}">
                <a16:creationId xmlns:a16="http://schemas.microsoft.com/office/drawing/2014/main" id="{572CA4C4-EF5A-6671-3C83-5BFB2144AFED}"/>
              </a:ext>
            </a:extLst>
          </p:cNvPr>
          <p:cNvSpPr txBox="1"/>
          <p:nvPr/>
        </p:nvSpPr>
        <p:spPr>
          <a:xfrm>
            <a:off x="351585" y="1383318"/>
            <a:ext cx="3254643" cy="3108543"/>
          </a:xfrm>
          <a:prstGeom prst="rect">
            <a:avLst/>
          </a:prstGeom>
          <a:noFill/>
        </p:spPr>
        <p:txBody>
          <a:bodyPr wrap="square" rtlCol="0">
            <a:spAutoFit/>
          </a:bodyPr>
          <a:lstStyle/>
          <a:p>
            <a:r>
              <a:rPr lang="en-US" b="1" dirty="0"/>
              <a:t>Method 3: Student File Upload </a:t>
            </a:r>
          </a:p>
          <a:p>
            <a:endParaRPr lang="en-US" dirty="0"/>
          </a:p>
          <a:p>
            <a:r>
              <a:rPr lang="en-US" sz="1600" i="1" dirty="0"/>
              <a:t>After the provider successfully uploads the student data file, the provider can confirm the file was accepted by locating it within the ‘Student Data Files’ table. </a:t>
            </a:r>
          </a:p>
          <a:p>
            <a:endParaRPr lang="en-US" sz="1600" i="1" dirty="0"/>
          </a:p>
          <a:p>
            <a:r>
              <a:rPr lang="en-US" sz="1600" i="1" dirty="0"/>
              <a:t>Providers are encouraged to select ‘</a:t>
            </a:r>
            <a:r>
              <a:rPr lang="en-US" sz="1600" b="1" i="1" dirty="0"/>
              <a:t>View Results</a:t>
            </a:r>
            <a:r>
              <a:rPr lang="en-US" sz="1600" i="1" dirty="0"/>
              <a:t>’ under the ‘Action’ column to review/confirm all data fields were accurately completed. </a:t>
            </a:r>
          </a:p>
        </p:txBody>
      </p:sp>
      <p:pic>
        <p:nvPicPr>
          <p:cNvPr id="3" name="Picture 2" descr="this is a screenshot of the provider dashboard showing the student data tab">
            <a:extLst>
              <a:ext uri="{FF2B5EF4-FFF2-40B4-BE49-F238E27FC236}">
                <a16:creationId xmlns:a16="http://schemas.microsoft.com/office/drawing/2014/main" id="{EA47E103-DA3E-6951-6166-CD03A9C1A29F}"/>
              </a:ext>
            </a:extLst>
          </p:cNvPr>
          <p:cNvPicPr>
            <a:picLocks noChangeAspect="1"/>
          </p:cNvPicPr>
          <p:nvPr/>
        </p:nvPicPr>
        <p:blipFill>
          <a:blip r:embed="rId2"/>
          <a:stretch>
            <a:fillRect/>
          </a:stretch>
        </p:blipFill>
        <p:spPr>
          <a:xfrm>
            <a:off x="3852810" y="1425877"/>
            <a:ext cx="7987605" cy="4335014"/>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521C4708-D60D-92F8-6A13-3C00DB73FFDA}"/>
              </a:ext>
              <a:ext uri="{C183D7F6-B498-43B3-948B-1728B52AA6E4}">
                <adec:decorative xmlns:adec="http://schemas.microsoft.com/office/drawing/2017/decorative" val="1"/>
              </a:ext>
            </a:extLst>
          </p:cNvPr>
          <p:cNvSpPr/>
          <p:nvPr/>
        </p:nvSpPr>
        <p:spPr>
          <a:xfrm>
            <a:off x="10167264" y="4937718"/>
            <a:ext cx="1202076" cy="62672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647BE4A-A4B9-3B1C-7066-A181C97A352B}"/>
              </a:ext>
              <a:ext uri="{C183D7F6-B498-43B3-948B-1728B52AA6E4}">
                <adec:decorative xmlns:adec="http://schemas.microsoft.com/office/drawing/2017/decorative" val="1"/>
              </a:ext>
            </a:extLst>
          </p:cNvPr>
          <p:cNvCxnSpPr>
            <a:cxnSpLocks/>
          </p:cNvCxnSpPr>
          <p:nvPr/>
        </p:nvCxnSpPr>
        <p:spPr>
          <a:xfrm>
            <a:off x="3123344" y="3020602"/>
            <a:ext cx="1972638" cy="219353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0D10668-32F4-3E3A-B4C2-82FD1E4B67AC}"/>
              </a:ext>
              <a:ext uri="{C183D7F6-B498-43B3-948B-1728B52AA6E4}">
                <adec:decorative xmlns:adec="http://schemas.microsoft.com/office/drawing/2017/decorative" val="1"/>
              </a:ext>
            </a:extLst>
          </p:cNvPr>
          <p:cNvSpPr/>
          <p:nvPr/>
        </p:nvSpPr>
        <p:spPr>
          <a:xfrm>
            <a:off x="3935002" y="2299186"/>
            <a:ext cx="1160980" cy="23599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616C0C-ADD8-68EF-A3C9-ED4FB5394991}"/>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18</a:t>
            </a:r>
          </a:p>
        </p:txBody>
      </p:sp>
      <p:pic>
        <p:nvPicPr>
          <p:cNvPr id="14" name="Picture 2" descr="Back Svg Png Icon Free Download (#204972) - OnlineWebFonts.COM">
            <a:hlinkClick r:id="rId3" action="ppaction://hlinksldjump"/>
            <a:extLst>
              <a:ext uri="{FF2B5EF4-FFF2-40B4-BE49-F238E27FC236}">
                <a16:creationId xmlns:a16="http://schemas.microsoft.com/office/drawing/2014/main" id="{5A867E1B-BDAD-F6C0-7CC4-0D3F4FE6C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81196F99-54F7-F08F-A4C4-9F88DAF5EFB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#3</a:t>
            </a:r>
          </a:p>
        </p:txBody>
      </p:sp>
    </p:spTree>
    <p:extLst>
      <p:ext uri="{BB962C8B-B14F-4D97-AF65-F5344CB8AC3E}">
        <p14:creationId xmlns:p14="http://schemas.microsoft.com/office/powerpoint/2010/main" val="145363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2CA4C4-EF5A-6671-3C83-5BFB2144AFED}"/>
              </a:ext>
            </a:extLst>
          </p:cNvPr>
          <p:cNvSpPr txBox="1"/>
          <p:nvPr/>
        </p:nvSpPr>
        <p:spPr>
          <a:xfrm>
            <a:off x="159488" y="902662"/>
            <a:ext cx="11535614" cy="1384995"/>
          </a:xfrm>
          <a:prstGeom prst="rect">
            <a:avLst/>
          </a:prstGeom>
          <a:noFill/>
        </p:spPr>
        <p:txBody>
          <a:bodyPr wrap="square" rtlCol="0">
            <a:spAutoFit/>
          </a:bodyPr>
          <a:lstStyle/>
          <a:p>
            <a:r>
              <a:rPr lang="en-US" b="1" dirty="0"/>
              <a:t>Method 3: Student File Upload </a:t>
            </a:r>
          </a:p>
          <a:p>
            <a:endParaRPr lang="en-US" dirty="0"/>
          </a:p>
          <a:p>
            <a:r>
              <a:rPr lang="en-US" sz="1600" i="1" dirty="0"/>
              <a:t>After the provider has successfully uploaded the student data file, the provider can navigate to the “</a:t>
            </a:r>
            <a:r>
              <a:rPr lang="en-US" sz="1600" b="1" i="1" dirty="0"/>
              <a:t>Federal Reporting</a:t>
            </a:r>
            <a:r>
              <a:rPr lang="en-US" sz="1600" i="1" dirty="0"/>
              <a:t>” tab, to conduct a final review of all submitted records. At the bottom of the tab, the provider will review and check the box certifying that the report is true and accurate, and then click “Submit Federal Reporting”. </a:t>
            </a:r>
          </a:p>
        </p:txBody>
      </p:sp>
      <p:pic>
        <p:nvPicPr>
          <p:cNvPr id="5" name="Picture 4" descr="this is a screenshot of the provider dashboard showing the federal reporting tab">
            <a:extLst>
              <a:ext uri="{FF2B5EF4-FFF2-40B4-BE49-F238E27FC236}">
                <a16:creationId xmlns:a16="http://schemas.microsoft.com/office/drawing/2014/main" id="{8119ED1A-5360-B0F0-4CAE-B32BA3A7DB9F}"/>
              </a:ext>
            </a:extLst>
          </p:cNvPr>
          <p:cNvPicPr>
            <a:picLocks noChangeAspect="1"/>
          </p:cNvPicPr>
          <p:nvPr/>
        </p:nvPicPr>
        <p:blipFill>
          <a:blip r:embed="rId2"/>
          <a:stretch>
            <a:fillRect/>
          </a:stretch>
        </p:blipFill>
        <p:spPr>
          <a:xfrm>
            <a:off x="514066" y="2583430"/>
            <a:ext cx="9777443" cy="3498205"/>
          </a:xfrm>
          <a:prstGeom prst="rect">
            <a:avLst/>
          </a:prstGeom>
          <a:effectLst>
            <a:outerShdw blurRad="63500" sx="102000" sy="102000" algn="ctr" rotWithShape="0">
              <a:prstClr val="black">
                <a:alpha val="40000"/>
              </a:prstClr>
            </a:outerShdw>
          </a:effectLst>
        </p:spPr>
      </p:pic>
      <p:cxnSp>
        <p:nvCxnSpPr>
          <p:cNvPr id="3" name="Straight Arrow Connector 2">
            <a:extLst>
              <a:ext uri="{FF2B5EF4-FFF2-40B4-BE49-F238E27FC236}">
                <a16:creationId xmlns:a16="http://schemas.microsoft.com/office/drawing/2014/main" id="{3CA37DCA-FC68-8B6F-9E73-225DC8DCD6D8}"/>
              </a:ext>
              <a:ext uri="{C183D7F6-B498-43B3-948B-1728B52AA6E4}">
                <adec:decorative xmlns:adec="http://schemas.microsoft.com/office/drawing/2017/decorative" val="1"/>
              </a:ext>
            </a:extLst>
          </p:cNvPr>
          <p:cNvCxnSpPr>
            <a:cxnSpLocks/>
          </p:cNvCxnSpPr>
          <p:nvPr/>
        </p:nvCxnSpPr>
        <p:spPr>
          <a:xfrm flipH="1">
            <a:off x="10451477" y="4746661"/>
            <a:ext cx="408307" cy="156680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24EE40-1526-63B2-3005-F4EFF467D894}"/>
              </a:ext>
            </a:extLst>
          </p:cNvPr>
          <p:cNvSpPr txBox="1"/>
          <p:nvPr/>
        </p:nvSpPr>
        <p:spPr>
          <a:xfrm>
            <a:off x="10400106" y="3705223"/>
            <a:ext cx="1435719" cy="954107"/>
          </a:xfrm>
          <a:prstGeom prst="rect">
            <a:avLst/>
          </a:prstGeom>
          <a:noFill/>
        </p:spPr>
        <p:txBody>
          <a:bodyPr wrap="square" rtlCol="0">
            <a:spAutoFit/>
          </a:bodyPr>
          <a:lstStyle/>
          <a:p>
            <a:pPr algn="ctr"/>
            <a:r>
              <a:rPr lang="en-US" sz="1400" i="1" dirty="0"/>
              <a:t>Scroll to the bottom to certify and submit the report. </a:t>
            </a:r>
          </a:p>
        </p:txBody>
      </p:sp>
      <p:sp>
        <p:nvSpPr>
          <p:cNvPr id="2" name="Title 1">
            <a:extLst>
              <a:ext uri="{FF2B5EF4-FFF2-40B4-BE49-F238E27FC236}">
                <a16:creationId xmlns:a16="http://schemas.microsoft.com/office/drawing/2014/main" id="{7AA57881-EA4C-71BB-61DC-6D903F11E74E}"/>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Reporting Methods</a:t>
            </a:r>
          </a:p>
        </p:txBody>
      </p:sp>
      <p:sp>
        <p:nvSpPr>
          <p:cNvPr id="6" name="Rectangle: Rounded Corners 5">
            <a:extLst>
              <a:ext uri="{FF2B5EF4-FFF2-40B4-BE49-F238E27FC236}">
                <a16:creationId xmlns:a16="http://schemas.microsoft.com/office/drawing/2014/main" id="{B9D99E18-C66C-5BF9-3C78-B48F8D100537}"/>
              </a:ext>
              <a:ext uri="{C183D7F6-B498-43B3-948B-1728B52AA6E4}">
                <adec:decorative xmlns:adec="http://schemas.microsoft.com/office/drawing/2017/decorative" val="1"/>
              </a:ext>
            </a:extLst>
          </p:cNvPr>
          <p:cNvSpPr/>
          <p:nvPr/>
        </p:nvSpPr>
        <p:spPr>
          <a:xfrm>
            <a:off x="606175" y="5011562"/>
            <a:ext cx="1397286" cy="34127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EDE922-DA6B-B31A-3D3B-457C0EFC2ADF}"/>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19</a:t>
            </a:r>
          </a:p>
        </p:txBody>
      </p:sp>
      <p:pic>
        <p:nvPicPr>
          <p:cNvPr id="10" name="Picture 2" descr="Back Svg Png Icon Free Download (#204972) - OnlineWebFonts.COM">
            <a:hlinkClick r:id="rId3" action="ppaction://hlinksldjump"/>
            <a:extLst>
              <a:ext uri="{FF2B5EF4-FFF2-40B4-BE49-F238E27FC236}">
                <a16:creationId xmlns:a16="http://schemas.microsoft.com/office/drawing/2014/main" id="{CF8A7839-71C9-94F3-E05B-2D53F61B6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69" y="6025830"/>
            <a:ext cx="512529" cy="512529"/>
          </a:xfrm>
          <a:prstGeom prst="ellipse">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92433B9-0F0E-0474-3E1C-0E310237540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Reporting Methods - #3</a:t>
            </a:r>
          </a:p>
        </p:txBody>
      </p:sp>
    </p:spTree>
    <p:extLst>
      <p:ext uri="{BB962C8B-B14F-4D97-AF65-F5344CB8AC3E}">
        <p14:creationId xmlns:p14="http://schemas.microsoft.com/office/powerpoint/2010/main" val="156744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DC41-F7C8-0FD2-919D-09BEE0AA2C9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3DEE1C8-D302-CEF0-34BD-6F99E3B0E520}"/>
              </a:ext>
            </a:extLst>
          </p:cNvPr>
          <p:cNvSpPr txBox="1">
            <a:spLocks/>
          </p:cNvSpPr>
          <p:nvPr/>
        </p:nvSpPr>
        <p:spPr>
          <a:xfrm>
            <a:off x="327748" y="439698"/>
            <a:ext cx="8117607" cy="49556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Why do we have to report?</a:t>
            </a:r>
          </a:p>
        </p:txBody>
      </p:sp>
      <p:sp>
        <p:nvSpPr>
          <p:cNvPr id="2" name="TextBox 1">
            <a:extLst>
              <a:ext uri="{FF2B5EF4-FFF2-40B4-BE49-F238E27FC236}">
                <a16:creationId xmlns:a16="http://schemas.microsoft.com/office/drawing/2014/main" id="{87C250D2-BB1F-21D6-C158-45630DB2A53E}"/>
              </a:ext>
            </a:extLst>
          </p:cNvPr>
          <p:cNvSpPr txBox="1"/>
          <p:nvPr/>
        </p:nvSpPr>
        <p:spPr>
          <a:xfrm>
            <a:off x="1783135" y="1374965"/>
            <a:ext cx="10244357" cy="4444871"/>
          </a:xfrm>
          <a:prstGeom prst="rect">
            <a:avLst/>
          </a:prstGeom>
          <a:noFill/>
        </p:spPr>
        <p:txBody>
          <a:bodyPr wrap="square" rtlCol="0">
            <a:spAutoFit/>
          </a:bodyPr>
          <a:lstStyle/>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“States must report performance information about ETPs to the DOL Employment and Training Administration (ETA) in accordance with WIOA section 116 and regulations at 20 CFR 677.230 and 20 CFR 680.490. </a:t>
            </a:r>
          </a:p>
          <a:p>
            <a:pPr marL="0" marR="0">
              <a:lnSpc>
                <a:spcPct val="107000"/>
              </a:lnSpc>
              <a:spcBef>
                <a:spcPts val="0"/>
              </a:spcBef>
              <a:spcAft>
                <a:spcPts val="800"/>
              </a:spcAft>
            </a:pP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WIOA mandates the collection of specific information for each program of study for each eligible provider of training services under title I Adult and Dislocated Worker programs. </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US"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kern="100" dirty="0">
                <a:latin typeface="Calibri" panose="020F0502020204030204" pitchFamily="34" charset="0"/>
                <a:ea typeface="Calibri" panose="020F0502020204030204" pitchFamily="34" charset="0"/>
                <a:cs typeface="Times New Roman" panose="02020603050405020304" pitchFamily="18" charset="0"/>
              </a:rPr>
              <a:t>From ETPL Policy: To maintain INTraining or ETPL inclusion, all training providers must complete the annual federal performance reporting. Under WIOA, each state is required to submit student-level data for all training programs to the United States Department of Labor (USDOL) on an annual basis. Student-level data should be reported at the beginning and end of each cohort and must be reported by the July 31st deadline for that reporting period.</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69CB0E1-1986-9659-29AF-6EF309161E07}"/>
              </a:ext>
            </a:extLst>
          </p:cNvPr>
          <p:cNvSpPr txBox="1"/>
          <p:nvPr/>
        </p:nvSpPr>
        <p:spPr>
          <a:xfrm>
            <a:off x="2599239" y="3085066"/>
            <a:ext cx="7233007" cy="523220"/>
          </a:xfrm>
          <a:prstGeom prst="rect">
            <a:avLst/>
          </a:prstGeom>
          <a:noFill/>
        </p:spPr>
        <p:txBody>
          <a:bodyPr wrap="square" rtlCol="0">
            <a:spAutoFit/>
          </a:bodyPr>
          <a:lstStyle/>
          <a:p>
            <a:pPr algn="ctr"/>
            <a:r>
              <a:rPr lang="en-US" sz="1400" dirty="0"/>
              <a:t>TRAINING AND EMPLOYMENT GUIDANCE LETTER WIOA NO. 3-18 OPERATING GUIDANCE for the WORKFORCE INNOVATION AND OPPORTUNITY ACT (referred to as WIOA or the Opportunity Act)</a:t>
            </a:r>
          </a:p>
        </p:txBody>
      </p:sp>
      <p:pic>
        <p:nvPicPr>
          <p:cNvPr id="1026" name="Picture 2" descr="This is the emblem for the U.S. Department of Labor federal agency. ">
            <a:extLst>
              <a:ext uri="{FF2B5EF4-FFF2-40B4-BE49-F238E27FC236}">
                <a16:creationId xmlns:a16="http://schemas.microsoft.com/office/drawing/2014/main" id="{2A521346-89B1-EDB2-3D91-65B827C78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1" y="1374965"/>
            <a:ext cx="1457567" cy="14575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4E0652-ED4C-7609-4A9E-96A978CE0CA7}"/>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2</a:t>
            </a:r>
          </a:p>
        </p:txBody>
      </p:sp>
      <p:pic>
        <p:nvPicPr>
          <p:cNvPr id="6" name="Picture 2" descr="Back Svg Png Icon Free Download (#204972) - OnlineWebFonts.COM">
            <a:hlinkClick r:id="rId4" action="ppaction://hlinksldjump"/>
            <a:extLst>
              <a:ext uri="{FF2B5EF4-FFF2-40B4-BE49-F238E27FC236}">
                <a16:creationId xmlns:a16="http://schemas.microsoft.com/office/drawing/2014/main" id="{C9F41708-6568-8FF0-1F0E-218D70415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1CA4F209-93FA-F5CB-24F6-387D5FDF4B2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Federal Reporting Requirements and Reminders</a:t>
            </a:r>
          </a:p>
        </p:txBody>
      </p:sp>
      <p:pic>
        <p:nvPicPr>
          <p:cNvPr id="13" name="Picture 12">
            <a:extLst>
              <a:ext uri="{FF2B5EF4-FFF2-40B4-BE49-F238E27FC236}">
                <a16:creationId xmlns:a16="http://schemas.microsoft.com/office/drawing/2014/main" id="{915A56AD-1FC3-9549-28E7-FB62B4F73510}"/>
              </a:ext>
            </a:extLst>
          </p:cNvPr>
          <p:cNvPicPr>
            <a:picLocks noChangeAspect="1"/>
          </p:cNvPicPr>
          <p:nvPr/>
        </p:nvPicPr>
        <p:blipFill>
          <a:blip r:embed="rId6"/>
          <a:srcRect t="20503"/>
          <a:stretch>
            <a:fillRect/>
          </a:stretch>
        </p:blipFill>
        <p:spPr>
          <a:xfrm>
            <a:off x="164508" y="4593980"/>
            <a:ext cx="1409772" cy="338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444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AF7A-7964-5A5C-F015-C993AF639678}"/>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Troubleshooting Data Entry Errors</a:t>
            </a:r>
          </a:p>
        </p:txBody>
      </p:sp>
      <p:sp>
        <p:nvSpPr>
          <p:cNvPr id="6" name="TextBox 5">
            <a:extLst>
              <a:ext uri="{FF2B5EF4-FFF2-40B4-BE49-F238E27FC236}">
                <a16:creationId xmlns:a16="http://schemas.microsoft.com/office/drawing/2014/main" id="{356AAE4E-CFA4-3FA9-D0E7-111DE5BE471C}"/>
              </a:ext>
            </a:extLst>
          </p:cNvPr>
          <p:cNvSpPr txBox="1"/>
          <p:nvPr/>
        </p:nvSpPr>
        <p:spPr>
          <a:xfrm>
            <a:off x="429451" y="1039711"/>
            <a:ext cx="3771693" cy="3693319"/>
          </a:xfrm>
          <a:prstGeom prst="rect">
            <a:avLst/>
          </a:prstGeom>
          <a:noFill/>
        </p:spPr>
        <p:txBody>
          <a:bodyPr wrap="square" rtlCol="0">
            <a:spAutoFit/>
          </a:bodyPr>
          <a:lstStyle/>
          <a:p>
            <a:r>
              <a:rPr lang="en-US" dirty="0"/>
              <a:t>If the provider is utilizing the student data file upload option, ensure all information is added to the file with careful adherence to the guidance of the included instruction sheet. </a:t>
            </a:r>
          </a:p>
          <a:p>
            <a:endParaRPr lang="en-US" dirty="0"/>
          </a:p>
          <a:p>
            <a:r>
              <a:rPr lang="en-US" dirty="0"/>
              <a:t>Common errors occur when the provider has not included the correct </a:t>
            </a:r>
            <a:r>
              <a:rPr lang="en-US" b="1" dirty="0"/>
              <a:t>program location ID</a:t>
            </a:r>
            <a:r>
              <a:rPr lang="en-US" dirty="0"/>
              <a:t>, or the </a:t>
            </a:r>
            <a:r>
              <a:rPr lang="en-US" b="1" dirty="0"/>
              <a:t>credential</a:t>
            </a:r>
            <a:r>
              <a:rPr lang="en-US" dirty="0"/>
              <a:t> </a:t>
            </a:r>
            <a:r>
              <a:rPr lang="en-US" b="1" dirty="0"/>
              <a:t>name</a:t>
            </a:r>
            <a:r>
              <a:rPr lang="en-US" dirty="0"/>
              <a:t> does not match. Also, ensure there are no </a:t>
            </a:r>
            <a:r>
              <a:rPr lang="en-US" b="1" dirty="0"/>
              <a:t>extra characters (like colon) or spaces</a:t>
            </a:r>
            <a:r>
              <a:rPr lang="en-US" dirty="0"/>
              <a:t> entered within any data cell of the workbook. </a:t>
            </a:r>
          </a:p>
        </p:txBody>
      </p:sp>
      <p:pic>
        <p:nvPicPr>
          <p:cNvPr id="10" name="Picture 9" descr="this is a screenshot of student data Excel file with completed student data information listed within. ">
            <a:extLst>
              <a:ext uri="{FF2B5EF4-FFF2-40B4-BE49-F238E27FC236}">
                <a16:creationId xmlns:a16="http://schemas.microsoft.com/office/drawing/2014/main" id="{D65AD888-7E71-CC68-ADDF-83BF71A0DFED}"/>
              </a:ext>
            </a:extLst>
          </p:cNvPr>
          <p:cNvPicPr>
            <a:picLocks noChangeAspect="1"/>
          </p:cNvPicPr>
          <p:nvPr/>
        </p:nvPicPr>
        <p:blipFill>
          <a:blip r:embed="rId2"/>
          <a:stretch>
            <a:fillRect/>
          </a:stretch>
        </p:blipFill>
        <p:spPr>
          <a:xfrm>
            <a:off x="64652" y="5103146"/>
            <a:ext cx="12048163" cy="1312853"/>
          </a:xfrm>
          <a:prstGeom prst="rect">
            <a:avLst/>
          </a:prstGeom>
          <a:effectLst>
            <a:outerShdw blurRad="63500" sx="102000" sy="102000" algn="ctr" rotWithShape="0">
              <a:prstClr val="black">
                <a:alpha val="40000"/>
              </a:prstClr>
            </a:outerShdw>
          </a:effectLst>
        </p:spPr>
      </p:pic>
      <p:pic>
        <p:nvPicPr>
          <p:cNvPr id="3" name="Picture 2" descr="this is a screenshot of a sample program location page">
            <a:extLst>
              <a:ext uri="{FF2B5EF4-FFF2-40B4-BE49-F238E27FC236}">
                <a16:creationId xmlns:a16="http://schemas.microsoft.com/office/drawing/2014/main" id="{37D73630-8063-0460-C940-36101F9D7B6D}"/>
              </a:ext>
            </a:extLst>
          </p:cNvPr>
          <p:cNvPicPr>
            <a:picLocks noChangeAspect="1"/>
          </p:cNvPicPr>
          <p:nvPr/>
        </p:nvPicPr>
        <p:blipFill>
          <a:blip r:embed="rId3"/>
          <a:stretch>
            <a:fillRect/>
          </a:stretch>
        </p:blipFill>
        <p:spPr>
          <a:xfrm>
            <a:off x="4830115" y="1082828"/>
            <a:ext cx="7181368" cy="3893196"/>
          </a:xfrm>
          <a:prstGeom prst="rect">
            <a:avLst/>
          </a:prstGeom>
          <a:effectLst>
            <a:outerShdw blurRad="63500" sx="102000" sy="102000" algn="ctr" rotWithShape="0">
              <a:prstClr val="black">
                <a:alpha val="40000"/>
              </a:prstClr>
            </a:outerShdw>
          </a:effectLst>
        </p:spPr>
      </p:pic>
      <p:cxnSp>
        <p:nvCxnSpPr>
          <p:cNvPr id="7" name="Straight Arrow Connector 6">
            <a:extLst>
              <a:ext uri="{FF2B5EF4-FFF2-40B4-BE49-F238E27FC236}">
                <a16:creationId xmlns:a16="http://schemas.microsoft.com/office/drawing/2014/main" id="{9341E7C7-F737-F0AD-B015-771290F9838D}"/>
              </a:ext>
              <a:ext uri="{C183D7F6-B498-43B3-948B-1728B52AA6E4}">
                <adec:decorative xmlns:adec="http://schemas.microsoft.com/office/drawing/2017/decorative" val="1"/>
              </a:ext>
            </a:extLst>
          </p:cNvPr>
          <p:cNvCxnSpPr>
            <a:cxnSpLocks/>
          </p:cNvCxnSpPr>
          <p:nvPr/>
        </p:nvCxnSpPr>
        <p:spPr>
          <a:xfrm>
            <a:off x="7243281" y="3708971"/>
            <a:ext cx="996593" cy="190071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D2BBD3-0E4D-47FE-F614-0305D2A1EC1A}"/>
              </a:ext>
              <a:ext uri="{C183D7F6-B498-43B3-948B-1728B52AA6E4}">
                <adec:decorative xmlns:adec="http://schemas.microsoft.com/office/drawing/2017/decorative" val="1"/>
              </a:ext>
            </a:extLst>
          </p:cNvPr>
          <p:cNvCxnSpPr>
            <a:cxnSpLocks/>
          </p:cNvCxnSpPr>
          <p:nvPr/>
        </p:nvCxnSpPr>
        <p:spPr>
          <a:xfrm>
            <a:off x="7274103" y="1317416"/>
            <a:ext cx="3298005" cy="429227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CB3220F9-B992-E074-3EEE-6C7FD1CCAD5D}"/>
              </a:ext>
              <a:ext uri="{C183D7F6-B498-43B3-948B-1728B52AA6E4}">
                <adec:decorative xmlns:adec="http://schemas.microsoft.com/office/drawing/2017/decorative" val="1"/>
              </a:ext>
            </a:extLst>
          </p:cNvPr>
          <p:cNvSpPr/>
          <p:nvPr/>
        </p:nvSpPr>
        <p:spPr>
          <a:xfrm>
            <a:off x="6880259" y="3416387"/>
            <a:ext cx="840769" cy="28231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4A1680B0-F93A-4042-153B-BCB57D3B0624}"/>
              </a:ext>
              <a:ext uri="{C183D7F6-B498-43B3-948B-1728B52AA6E4}">
                <adec:decorative xmlns:adec="http://schemas.microsoft.com/office/drawing/2017/decorative" val="1"/>
              </a:ext>
            </a:extLst>
          </p:cNvPr>
          <p:cNvSpPr/>
          <p:nvPr/>
        </p:nvSpPr>
        <p:spPr>
          <a:xfrm>
            <a:off x="6811766" y="983086"/>
            <a:ext cx="840768" cy="33432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1F2DCF-0987-C418-C5C5-0B91989D731E}"/>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20</a:t>
            </a:r>
          </a:p>
        </p:txBody>
      </p:sp>
      <p:pic>
        <p:nvPicPr>
          <p:cNvPr id="5" name="Picture 2" descr="Back Svg Png Icon Free Download (#204972) - OnlineWebFonts.COM">
            <a:hlinkClick r:id="rId4" action="ppaction://hlinksldjump"/>
            <a:extLst>
              <a:ext uri="{FF2B5EF4-FFF2-40B4-BE49-F238E27FC236}">
                <a16:creationId xmlns:a16="http://schemas.microsoft.com/office/drawing/2014/main" id="{0739DA43-6906-9F5D-C618-CF822A063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96" y="6441947"/>
            <a:ext cx="435460" cy="435460"/>
          </a:xfrm>
          <a:prstGeom prst="ellipse">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1C0D242D-A0AE-1CD9-2943-C6BB53CFBAE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Troubleshooting Data Entry Errors</a:t>
            </a:r>
          </a:p>
        </p:txBody>
      </p:sp>
    </p:spTree>
    <p:extLst>
      <p:ext uri="{BB962C8B-B14F-4D97-AF65-F5344CB8AC3E}">
        <p14:creationId xmlns:p14="http://schemas.microsoft.com/office/powerpoint/2010/main" val="374346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AF7A-7964-5A5C-F015-C993AF639678}"/>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Troubleshooting Data Entry Errors</a:t>
            </a:r>
          </a:p>
        </p:txBody>
      </p:sp>
      <p:sp>
        <p:nvSpPr>
          <p:cNvPr id="6" name="TextBox 5">
            <a:extLst>
              <a:ext uri="{FF2B5EF4-FFF2-40B4-BE49-F238E27FC236}">
                <a16:creationId xmlns:a16="http://schemas.microsoft.com/office/drawing/2014/main" id="{356AAE4E-CFA4-3FA9-D0E7-111DE5BE471C}"/>
              </a:ext>
            </a:extLst>
          </p:cNvPr>
          <p:cNvSpPr txBox="1"/>
          <p:nvPr/>
        </p:nvSpPr>
        <p:spPr>
          <a:xfrm>
            <a:off x="351586" y="1623959"/>
            <a:ext cx="11241006" cy="923330"/>
          </a:xfrm>
          <a:prstGeom prst="rect">
            <a:avLst/>
          </a:prstGeom>
          <a:noFill/>
        </p:spPr>
        <p:txBody>
          <a:bodyPr wrap="square" rtlCol="0">
            <a:spAutoFit/>
          </a:bodyPr>
          <a:lstStyle/>
          <a:p>
            <a:r>
              <a:rPr lang="en-US" dirty="0"/>
              <a:t>If the provider is utilizing the student data file upload option, and if the program location includes </a:t>
            </a:r>
            <a:r>
              <a:rPr lang="en-US" b="1" u="sng" dirty="0"/>
              <a:t>two or more credentials</a:t>
            </a:r>
            <a:r>
              <a:rPr lang="en-US" dirty="0"/>
              <a:t>, the provider must </a:t>
            </a:r>
            <a:r>
              <a:rPr lang="en-US" b="1" u="sng" dirty="0"/>
              <a:t>add an additional row for each student </a:t>
            </a:r>
            <a:r>
              <a:rPr lang="en-US" dirty="0"/>
              <a:t>to account for the additional credentials (column L), along with the credential attainment results (column M). </a:t>
            </a:r>
          </a:p>
        </p:txBody>
      </p:sp>
      <p:pic>
        <p:nvPicPr>
          <p:cNvPr id="8" name="Picture 7" descr="This is a screenshot of the student data Excel template showing completed student records with multiple credentials attained by the student. ">
            <a:extLst>
              <a:ext uri="{FF2B5EF4-FFF2-40B4-BE49-F238E27FC236}">
                <a16:creationId xmlns:a16="http://schemas.microsoft.com/office/drawing/2014/main" id="{10851858-405C-0829-91F6-97530EFA72BB}"/>
              </a:ext>
            </a:extLst>
          </p:cNvPr>
          <p:cNvPicPr>
            <a:picLocks noChangeAspect="1"/>
          </p:cNvPicPr>
          <p:nvPr/>
        </p:nvPicPr>
        <p:blipFill>
          <a:blip r:embed="rId2"/>
          <a:stretch>
            <a:fillRect/>
          </a:stretch>
        </p:blipFill>
        <p:spPr>
          <a:xfrm>
            <a:off x="55416" y="3261059"/>
            <a:ext cx="12011483" cy="1157070"/>
          </a:xfrm>
          <a:prstGeom prst="rect">
            <a:avLst/>
          </a:prstGeom>
          <a:ln>
            <a:solidFill>
              <a:schemeClr val="tx1"/>
            </a:solidFill>
          </a:ln>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0C4188A1-CF16-A5C4-883E-66A3CAB44AC5}"/>
              </a:ext>
              <a:ext uri="{C183D7F6-B498-43B3-948B-1728B52AA6E4}">
                <adec:decorative xmlns:adec="http://schemas.microsoft.com/office/drawing/2017/decorative" val="1"/>
              </a:ext>
            </a:extLst>
          </p:cNvPr>
          <p:cNvSpPr/>
          <p:nvPr/>
        </p:nvSpPr>
        <p:spPr>
          <a:xfrm>
            <a:off x="8048818" y="3644860"/>
            <a:ext cx="3036732" cy="3928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5637094-CDA1-995E-2725-171BED4249EC}"/>
              </a:ext>
              <a:ext uri="{C183D7F6-B498-43B3-948B-1728B52AA6E4}">
                <adec:decorative xmlns:adec="http://schemas.microsoft.com/office/drawing/2017/decorative" val="1"/>
              </a:ext>
            </a:extLst>
          </p:cNvPr>
          <p:cNvSpPr/>
          <p:nvPr/>
        </p:nvSpPr>
        <p:spPr>
          <a:xfrm>
            <a:off x="217461" y="3651845"/>
            <a:ext cx="1401703" cy="39288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518087-90FF-3C6B-72A1-73837967047A}"/>
              </a:ext>
            </a:extLst>
          </p:cNvPr>
          <p:cNvSpPr txBox="1"/>
          <p:nvPr/>
        </p:nvSpPr>
        <p:spPr>
          <a:xfrm>
            <a:off x="3492136" y="4982374"/>
            <a:ext cx="4458985" cy="646331"/>
          </a:xfrm>
          <a:prstGeom prst="rect">
            <a:avLst/>
          </a:prstGeom>
          <a:noFill/>
        </p:spPr>
        <p:txBody>
          <a:bodyPr wrap="square" rtlCol="0">
            <a:spAutoFit/>
          </a:bodyPr>
          <a:lstStyle/>
          <a:p>
            <a:pPr algn="ctr"/>
            <a:r>
              <a:rPr lang="en-US" dirty="0"/>
              <a:t>Same student – multiple credentials attained within this program. </a:t>
            </a:r>
          </a:p>
        </p:txBody>
      </p:sp>
      <p:cxnSp>
        <p:nvCxnSpPr>
          <p:cNvPr id="16" name="Straight Arrow Connector 15">
            <a:extLst>
              <a:ext uri="{FF2B5EF4-FFF2-40B4-BE49-F238E27FC236}">
                <a16:creationId xmlns:a16="http://schemas.microsoft.com/office/drawing/2014/main" id="{1261273D-883A-8230-A91D-ED03991E3D62}"/>
              </a:ext>
              <a:ext uri="{C183D7F6-B498-43B3-948B-1728B52AA6E4}">
                <adec:decorative xmlns:adec="http://schemas.microsoft.com/office/drawing/2017/decorative" val="1"/>
              </a:ext>
            </a:extLst>
          </p:cNvPr>
          <p:cNvCxnSpPr>
            <a:stCxn id="14" idx="1"/>
          </p:cNvCxnSpPr>
          <p:nvPr/>
        </p:nvCxnSpPr>
        <p:spPr>
          <a:xfrm flipH="1" flipV="1">
            <a:off x="881368" y="4135863"/>
            <a:ext cx="2610768" cy="116967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69622B9-5C53-1888-D685-A005AD7202B3}"/>
              </a:ext>
              <a:ext uri="{C183D7F6-B498-43B3-948B-1728B52AA6E4}">
                <adec:decorative xmlns:adec="http://schemas.microsoft.com/office/drawing/2017/decorative" val="1"/>
              </a:ext>
            </a:extLst>
          </p:cNvPr>
          <p:cNvCxnSpPr>
            <a:cxnSpLocks/>
            <a:stCxn id="14" idx="3"/>
          </p:cNvCxnSpPr>
          <p:nvPr/>
        </p:nvCxnSpPr>
        <p:spPr>
          <a:xfrm flipV="1">
            <a:off x="7951121" y="4124107"/>
            <a:ext cx="1653007" cy="11814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888D57-FCB1-69C2-A029-8ECF7BD85441}"/>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21</a:t>
            </a:r>
          </a:p>
        </p:txBody>
      </p:sp>
      <p:pic>
        <p:nvPicPr>
          <p:cNvPr id="3" name="Picture 2" descr="Back Svg Png Icon Free Download (#204972) - OnlineWebFonts.COM">
            <a:hlinkClick r:id="rId3" action="ppaction://hlinksldjump"/>
            <a:extLst>
              <a:ext uri="{FF2B5EF4-FFF2-40B4-BE49-F238E27FC236}">
                <a16:creationId xmlns:a16="http://schemas.microsoft.com/office/drawing/2014/main" id="{CFBC0588-64AF-98E5-4FB4-C63F49F78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35" y="596418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D56F188-A7D5-306D-3742-9613CB87131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Troubleshooting Data Entry Errors</a:t>
            </a:r>
          </a:p>
        </p:txBody>
      </p:sp>
    </p:spTree>
    <p:extLst>
      <p:ext uri="{BB962C8B-B14F-4D97-AF65-F5344CB8AC3E}">
        <p14:creationId xmlns:p14="http://schemas.microsoft.com/office/powerpoint/2010/main" val="390399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AF7A-7964-5A5C-F015-C993AF639678}"/>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Troubleshooting Data Entry Errors</a:t>
            </a:r>
          </a:p>
        </p:txBody>
      </p:sp>
      <p:pic>
        <p:nvPicPr>
          <p:cNvPr id="3" name="Picture 2" descr="this is a screenshot of the provider dashboard showing the federal reporting tab">
            <a:extLst>
              <a:ext uri="{FF2B5EF4-FFF2-40B4-BE49-F238E27FC236}">
                <a16:creationId xmlns:a16="http://schemas.microsoft.com/office/drawing/2014/main" id="{D60CAC18-09F9-22A6-18EE-5C70BE1872C8}"/>
              </a:ext>
            </a:extLst>
          </p:cNvPr>
          <p:cNvPicPr>
            <a:picLocks noChangeAspect="1"/>
          </p:cNvPicPr>
          <p:nvPr/>
        </p:nvPicPr>
        <p:blipFill>
          <a:blip r:embed="rId2"/>
          <a:stretch>
            <a:fillRect/>
          </a:stretch>
        </p:blipFill>
        <p:spPr>
          <a:xfrm>
            <a:off x="3949318" y="1257353"/>
            <a:ext cx="7958483" cy="4343293"/>
          </a:xfrm>
          <a:prstGeom prst="rect">
            <a:avLst/>
          </a:prstGeom>
          <a:ln>
            <a:noFill/>
          </a:ln>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C17F8FF6-E11B-27C5-1718-F5AC7E6AD757}"/>
              </a:ext>
            </a:extLst>
          </p:cNvPr>
          <p:cNvSpPr txBox="1"/>
          <p:nvPr/>
        </p:nvSpPr>
        <p:spPr>
          <a:xfrm>
            <a:off x="287673" y="1078786"/>
            <a:ext cx="3287731" cy="4801314"/>
          </a:xfrm>
          <a:prstGeom prst="rect">
            <a:avLst/>
          </a:prstGeom>
          <a:noFill/>
        </p:spPr>
        <p:txBody>
          <a:bodyPr wrap="square" rtlCol="0">
            <a:spAutoFit/>
          </a:bodyPr>
          <a:lstStyle/>
          <a:p>
            <a:r>
              <a:rPr lang="en-US" dirty="0"/>
              <a:t>If one or more student records need updating, the record will be highlighted in red, within the Federal Reporting tab. </a:t>
            </a:r>
          </a:p>
          <a:p>
            <a:endParaRPr lang="en-US" dirty="0"/>
          </a:p>
          <a:p>
            <a:r>
              <a:rPr lang="en-US" dirty="0"/>
              <a:t>From this page, the provider may </a:t>
            </a:r>
            <a:r>
              <a:rPr lang="en-US" b="1" dirty="0">
                <a:highlight>
                  <a:srgbClr val="FFFF00"/>
                </a:highlight>
              </a:rPr>
              <a:t>edit the student record </a:t>
            </a:r>
            <a:r>
              <a:rPr lang="en-US" dirty="0"/>
              <a:t>to make enrollment stratus adjustments, or </a:t>
            </a:r>
            <a:r>
              <a:rPr lang="en-US" b="1" dirty="0">
                <a:highlight>
                  <a:srgbClr val="FFFF00"/>
                </a:highlight>
              </a:rPr>
              <a:t>edit the assessment</a:t>
            </a:r>
            <a:r>
              <a:rPr lang="en-US" dirty="0"/>
              <a:t>, to update the credential attainment result of the student record.</a:t>
            </a:r>
          </a:p>
          <a:p>
            <a:endParaRPr lang="en-US" dirty="0"/>
          </a:p>
          <a:p>
            <a:r>
              <a:rPr lang="en-US" dirty="0"/>
              <a:t>When all records no longer need attention, the provider will scroll to the bottom of the federal reporting tab to certify and submit the report.  </a:t>
            </a:r>
            <a:endParaRPr lang="en-US" i="1" dirty="0"/>
          </a:p>
        </p:txBody>
      </p:sp>
      <p:sp>
        <p:nvSpPr>
          <p:cNvPr id="6" name="Rectangle: Rounded Corners 5">
            <a:extLst>
              <a:ext uri="{FF2B5EF4-FFF2-40B4-BE49-F238E27FC236}">
                <a16:creationId xmlns:a16="http://schemas.microsoft.com/office/drawing/2014/main" id="{86B5A13D-57C0-CA6B-F67B-B6ED7C662FD6}"/>
              </a:ext>
              <a:ext uri="{C183D7F6-B498-43B3-948B-1728B52AA6E4}">
                <adec:decorative xmlns:adec="http://schemas.microsoft.com/office/drawing/2017/decorative" val="1"/>
              </a:ext>
            </a:extLst>
          </p:cNvPr>
          <p:cNvSpPr/>
          <p:nvPr/>
        </p:nvSpPr>
        <p:spPr>
          <a:xfrm>
            <a:off x="9965931" y="4325419"/>
            <a:ext cx="1284269" cy="31191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6C9E76C-6ACE-8E3F-39CA-3C5D28E1BD4B}"/>
              </a:ext>
              <a:ext uri="{C183D7F6-B498-43B3-948B-1728B52AA6E4}">
                <adec:decorative xmlns:adec="http://schemas.microsoft.com/office/drawing/2017/decorative" val="1"/>
              </a:ext>
            </a:extLst>
          </p:cNvPr>
          <p:cNvCxnSpPr>
            <a:cxnSpLocks/>
            <a:endCxn id="6" idx="1"/>
          </p:cNvCxnSpPr>
          <p:nvPr/>
        </p:nvCxnSpPr>
        <p:spPr>
          <a:xfrm>
            <a:off x="2989780" y="3429000"/>
            <a:ext cx="6976151" cy="1052379"/>
          </a:xfrm>
          <a:prstGeom prst="straightConnector1">
            <a:avLst/>
          </a:prstGeom>
          <a:ln w="38100">
            <a:solidFill>
              <a:srgbClr val="FFFF00"/>
            </a:solidFill>
            <a:tailEnd type="triangle"/>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14086473-1A2D-C220-08EA-9E6B597CAC0A}"/>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22</a:t>
            </a:r>
          </a:p>
        </p:txBody>
      </p:sp>
      <p:pic>
        <p:nvPicPr>
          <p:cNvPr id="9" name="Picture 2" descr="Back Svg Png Icon Free Download (#204972) - OnlineWebFonts.COM">
            <a:hlinkClick r:id="rId3" action="ppaction://hlinksldjump"/>
            <a:extLst>
              <a:ext uri="{FF2B5EF4-FFF2-40B4-BE49-F238E27FC236}">
                <a16:creationId xmlns:a16="http://schemas.microsoft.com/office/drawing/2014/main" id="{53457984-E3B8-19BA-C2BF-D41E3E77E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1" y="601555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7F3DE0-406F-2B58-7141-242E396C56A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Troubleshooting Data Entry Errors</a:t>
            </a:r>
          </a:p>
        </p:txBody>
      </p:sp>
    </p:spTree>
    <p:extLst>
      <p:ext uri="{BB962C8B-B14F-4D97-AF65-F5344CB8AC3E}">
        <p14:creationId xmlns:p14="http://schemas.microsoft.com/office/powerpoint/2010/main" val="1318632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519ED2-E837-E6A4-21BA-B107EC7BAECE}"/>
              </a:ext>
              <a:ext uri="{C183D7F6-B498-43B3-948B-1728B52AA6E4}">
                <adec:decorative xmlns:adec="http://schemas.microsoft.com/office/drawing/2017/decorative" val="1"/>
              </a:ext>
            </a:extLst>
          </p:cNvPr>
          <p:cNvCxnSpPr>
            <a:cxnSpLocks/>
          </p:cNvCxnSpPr>
          <p:nvPr/>
        </p:nvCxnSpPr>
        <p:spPr>
          <a:xfrm>
            <a:off x="11014397" y="2592658"/>
            <a:ext cx="0" cy="154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3285E6-1538-4CEC-85C3-0194CC38F46B}"/>
              </a:ext>
            </a:extLst>
          </p:cNvPr>
          <p:cNvSpPr txBox="1"/>
          <p:nvPr/>
        </p:nvSpPr>
        <p:spPr>
          <a:xfrm>
            <a:off x="2001159" y="1250547"/>
            <a:ext cx="8189682" cy="646331"/>
          </a:xfrm>
          <a:prstGeom prst="rect">
            <a:avLst/>
          </a:prstGeom>
          <a:noFill/>
        </p:spPr>
        <p:txBody>
          <a:bodyPr wrap="square" rtlCol="0">
            <a:spAutoFit/>
          </a:bodyPr>
          <a:lstStyle/>
          <a:p>
            <a:pPr marL="342900">
              <a:lnSpc>
                <a:spcPct val="90000"/>
              </a:lnSpc>
              <a:spcAft>
                <a:spcPts val="600"/>
              </a:spcAft>
            </a:pPr>
            <a:r>
              <a:rPr lang="en-US" sz="4000" b="1" dirty="0"/>
              <a:t>Questions? We’re here to help. </a:t>
            </a:r>
          </a:p>
        </p:txBody>
      </p:sp>
      <p:pic>
        <p:nvPicPr>
          <p:cNvPr id="5" name="Picture 4" descr="A picture containing font, text, electric blue, logo">
            <a:extLst>
              <a:ext uri="{FF2B5EF4-FFF2-40B4-BE49-F238E27FC236}">
                <a16:creationId xmlns:a16="http://schemas.microsoft.com/office/drawing/2014/main" id="{50D50A74-28FC-8460-792A-3DB753A91CCB}"/>
              </a:ext>
            </a:extLst>
          </p:cNvPr>
          <p:cNvPicPr>
            <a:picLocks noChangeAspect="1"/>
          </p:cNvPicPr>
          <p:nvPr/>
        </p:nvPicPr>
        <p:blipFill rotWithShape="1">
          <a:blip r:embed="rId2"/>
          <a:srcRect l="2075" t="12236" r="51194" b="19241"/>
          <a:stretch/>
        </p:blipFill>
        <p:spPr>
          <a:xfrm>
            <a:off x="9887307" y="4265343"/>
            <a:ext cx="2043844" cy="584775"/>
          </a:xfrm>
          <a:prstGeom prst="rect">
            <a:avLst/>
          </a:prstGeom>
        </p:spPr>
      </p:pic>
      <p:pic>
        <p:nvPicPr>
          <p:cNvPr id="1026" name="Picture 2" descr="Business, communication, teamwork, conference call icon - Download on ...">
            <a:extLst>
              <a:ext uri="{FF2B5EF4-FFF2-40B4-BE49-F238E27FC236}">
                <a16:creationId xmlns:a16="http://schemas.microsoft.com/office/drawing/2014/main" id="{0290B69B-A043-A23A-03C9-D60102BA0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1383" y="1566630"/>
            <a:ext cx="1026028" cy="10260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D78C5F-5AE9-C4EF-FDDC-011A6B81C6B0}"/>
              </a:ext>
            </a:extLst>
          </p:cNvPr>
          <p:cNvSpPr txBox="1"/>
          <p:nvPr/>
        </p:nvSpPr>
        <p:spPr>
          <a:xfrm>
            <a:off x="1937855" y="2733221"/>
            <a:ext cx="7212495" cy="1938992"/>
          </a:xfrm>
          <a:prstGeom prst="rect">
            <a:avLst/>
          </a:prstGeom>
          <a:noFill/>
        </p:spPr>
        <p:txBody>
          <a:bodyPr wrap="square" rtlCol="0">
            <a:spAutoFit/>
          </a:bodyPr>
          <a:lstStyle/>
          <a:p>
            <a:pPr algn="ctr"/>
            <a:r>
              <a:rPr lang="en-US" sz="2400" dirty="0"/>
              <a:t>If you have </a:t>
            </a:r>
            <a:r>
              <a:rPr lang="en-US" sz="2400" i="1" dirty="0"/>
              <a:t>any</a:t>
            </a:r>
            <a:r>
              <a:rPr lang="en-US" sz="2400" dirty="0"/>
              <a:t> federal reporting questions or concerns, our INTraining staff is eager to assist you. </a:t>
            </a:r>
          </a:p>
          <a:p>
            <a:pPr algn="ctr"/>
            <a:endParaRPr lang="en-US" sz="2400" dirty="0"/>
          </a:p>
          <a:p>
            <a:pPr algn="ctr"/>
            <a:endParaRPr lang="en-US" sz="2400" dirty="0"/>
          </a:p>
          <a:p>
            <a:pPr algn="ctr"/>
            <a:r>
              <a:rPr lang="en-US" sz="2400" b="1" dirty="0"/>
              <a:t>Email</a:t>
            </a:r>
            <a:r>
              <a:rPr lang="en-US" sz="2400" dirty="0"/>
              <a:t> us at </a:t>
            </a:r>
            <a:r>
              <a:rPr lang="en-US" sz="2400" b="1" dirty="0">
                <a:hlinkClick r:id="rId4"/>
              </a:rPr>
              <a:t>INTraining@dwd.in.gov</a:t>
            </a:r>
            <a:r>
              <a:rPr lang="en-US" sz="2400" b="1" dirty="0"/>
              <a:t> </a:t>
            </a:r>
          </a:p>
        </p:txBody>
      </p:sp>
      <p:sp>
        <p:nvSpPr>
          <p:cNvPr id="7" name="TextBox 6">
            <a:extLst>
              <a:ext uri="{FF2B5EF4-FFF2-40B4-BE49-F238E27FC236}">
                <a16:creationId xmlns:a16="http://schemas.microsoft.com/office/drawing/2014/main" id="{7B7B393D-38DC-3810-02E0-A58F78FDCC91}"/>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23</a:t>
            </a:r>
          </a:p>
        </p:txBody>
      </p:sp>
      <p:pic>
        <p:nvPicPr>
          <p:cNvPr id="9" name="Picture 2" descr="Back Svg Png Icon Free Download (#204972) - OnlineWebFonts.COM">
            <a:hlinkClick r:id="rId5" action="ppaction://hlinksldjump"/>
            <a:extLst>
              <a:ext uri="{FF2B5EF4-FFF2-40B4-BE49-F238E27FC236}">
                <a16:creationId xmlns:a16="http://schemas.microsoft.com/office/drawing/2014/main" id="{C0F64CEA-77AE-4EF7-4DFB-E5E62AEEE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841" y="5768980"/>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DA41F22B-1B8D-CDD3-806D-DA8D248B5EF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Contact the INTraining Staff</a:t>
            </a:r>
          </a:p>
        </p:txBody>
      </p:sp>
    </p:spTree>
    <p:extLst>
      <p:ext uri="{BB962C8B-B14F-4D97-AF65-F5344CB8AC3E}">
        <p14:creationId xmlns:p14="http://schemas.microsoft.com/office/powerpoint/2010/main" val="417088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E4BDA9-9A0E-208C-E15C-BB41C20BB397}"/>
              </a:ext>
            </a:extLst>
          </p:cNvPr>
          <p:cNvSpPr txBox="1"/>
          <p:nvPr/>
        </p:nvSpPr>
        <p:spPr>
          <a:xfrm>
            <a:off x="1656926" y="1039397"/>
            <a:ext cx="9989181" cy="5355312"/>
          </a:xfrm>
          <a:prstGeom prst="rect">
            <a:avLst/>
          </a:prstGeom>
          <a:noFill/>
        </p:spPr>
        <p:txBody>
          <a:bodyPr wrap="square" rtlCol="0">
            <a:spAutoFit/>
          </a:bodyPr>
          <a:lstStyle/>
          <a:p>
            <a:r>
              <a:rPr lang="en-US" b="1" dirty="0"/>
              <a:t>Dates to Know:</a:t>
            </a:r>
            <a:endParaRPr lang="en-US" dirty="0"/>
          </a:p>
          <a:p>
            <a:pPr marL="285750" indent="-285750">
              <a:buFont typeface="Arial" panose="020B0604020202020204" pitchFamily="34" charset="0"/>
              <a:buChar char="•"/>
            </a:pPr>
            <a:r>
              <a:rPr lang="en-US" dirty="0"/>
              <a:t>The program year for student data reporting begins </a:t>
            </a:r>
            <a:r>
              <a:rPr lang="en-US" b="1" dirty="0"/>
              <a:t>July 1, 2025, and ends June 30, 2026</a:t>
            </a:r>
            <a:r>
              <a:rPr lang="en-US" dirty="0"/>
              <a:t>.</a:t>
            </a:r>
          </a:p>
          <a:p>
            <a:pPr marL="285750" indent="-285750">
              <a:buFont typeface="Arial" panose="020B0604020202020204" pitchFamily="34" charset="0"/>
              <a:buChar char="•"/>
            </a:pPr>
            <a:r>
              <a:rPr lang="en-US" dirty="0"/>
              <a:t>Student data must be submitted during the reporting period beginning </a:t>
            </a:r>
            <a:r>
              <a:rPr lang="en-US" b="1" dirty="0"/>
              <a:t>July 1, 2026</a:t>
            </a:r>
            <a:r>
              <a:rPr lang="en-US" dirty="0"/>
              <a:t>, </a:t>
            </a:r>
            <a:r>
              <a:rPr lang="en-US" b="1" dirty="0"/>
              <a:t>and ending July 31, 2026</a:t>
            </a:r>
            <a:r>
              <a:rPr lang="en-US" dirty="0"/>
              <a:t>.</a:t>
            </a:r>
          </a:p>
          <a:p>
            <a:endParaRPr lang="en-US" dirty="0"/>
          </a:p>
          <a:p>
            <a:r>
              <a:rPr lang="en-US" b="1" dirty="0"/>
              <a:t>What Needs Reporting:</a:t>
            </a:r>
          </a:p>
          <a:p>
            <a:pPr marL="285750" indent="-285750">
              <a:buFont typeface="Arial" panose="020B0604020202020204" pitchFamily="34" charset="0"/>
              <a:buChar char="•"/>
            </a:pPr>
            <a:r>
              <a:rPr lang="en-US" dirty="0"/>
              <a:t>All programs on INTraining that require federal reporting (as indicated within the portal) must have a submitted report to be eligible for continued program approval and ETPL placement. </a:t>
            </a:r>
          </a:p>
          <a:p>
            <a:pPr marL="742950" lvl="1" indent="-285750">
              <a:buFont typeface="Arial" panose="020B0604020202020204" pitchFamily="34" charset="0"/>
              <a:buChar char="•"/>
            </a:pPr>
            <a:r>
              <a:rPr lang="en-US" dirty="0"/>
              <a:t>Apprenticeship programs are not required to report through INTraining – completed through RAPIDS</a:t>
            </a:r>
          </a:p>
          <a:p>
            <a:pPr marL="285750" indent="-285750">
              <a:buFont typeface="Arial" panose="020B0604020202020204" pitchFamily="34" charset="0"/>
              <a:buChar char="•"/>
            </a:pPr>
            <a:r>
              <a:rPr lang="en-US" dirty="0"/>
              <a:t>If a program on INTraining requires federal reporting, but the program did not serve any students during the previous program year, the provider must still report. </a:t>
            </a:r>
          </a:p>
          <a:p>
            <a:pPr marL="285750" indent="-285750">
              <a:buFont typeface="Arial" panose="020B0604020202020204" pitchFamily="34" charset="0"/>
              <a:buChar char="•"/>
            </a:pPr>
            <a:r>
              <a:rPr lang="en-US" dirty="0"/>
              <a:t>Student data is to be reported on any student, regardless of funding source, who enrolls in a training program during the program year. </a:t>
            </a:r>
          </a:p>
          <a:p>
            <a:pPr marL="285750" indent="-285750">
              <a:buFont typeface="Arial" panose="020B0604020202020204" pitchFamily="34" charset="0"/>
              <a:buChar char="•"/>
            </a:pPr>
            <a:endParaRPr lang="en-US" dirty="0"/>
          </a:p>
          <a:p>
            <a:r>
              <a:rPr lang="en-US" b="1" dirty="0"/>
              <a:t>Failure to Report:</a:t>
            </a:r>
          </a:p>
          <a:p>
            <a:pPr marL="285750" indent="-285750">
              <a:buFont typeface="Arial" panose="020B0604020202020204" pitchFamily="34" charset="0"/>
              <a:buChar char="•"/>
            </a:pPr>
            <a:r>
              <a:rPr lang="en-US" dirty="0"/>
              <a:t>If a provider fails to submit a report on any INTraining program that requires federal reporting by the July 31</a:t>
            </a:r>
            <a:r>
              <a:rPr lang="en-US"/>
              <a:t>, 2026, </a:t>
            </a:r>
            <a:r>
              <a:rPr lang="en-US" dirty="0"/>
              <a:t>deadline, the program location(s) will be placed in a </a:t>
            </a:r>
            <a:r>
              <a:rPr lang="en-US" i="1" dirty="0"/>
              <a:t>Pending Data </a:t>
            </a:r>
            <a:r>
              <a:rPr lang="en-US" dirty="0"/>
              <a:t>status and will be removed from INTraining/ETPL placement for a minimum of six (6) months.  </a:t>
            </a:r>
          </a:p>
        </p:txBody>
      </p:sp>
      <p:sp>
        <p:nvSpPr>
          <p:cNvPr id="2" name="Title 1">
            <a:extLst>
              <a:ext uri="{FF2B5EF4-FFF2-40B4-BE49-F238E27FC236}">
                <a16:creationId xmlns:a16="http://schemas.microsoft.com/office/drawing/2014/main" id="{07770EAD-4EF5-E657-C0D6-A52E9B38BFDA}"/>
              </a:ext>
            </a:extLst>
          </p:cNvPr>
          <p:cNvSpPr txBox="1">
            <a:spLocks/>
          </p:cNvSpPr>
          <p:nvPr/>
        </p:nvSpPr>
        <p:spPr>
          <a:xfrm>
            <a:off x="327748" y="439698"/>
            <a:ext cx="8117607" cy="4955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Federal Reporting Requirements and Reminders</a:t>
            </a:r>
          </a:p>
        </p:txBody>
      </p:sp>
      <p:pic>
        <p:nvPicPr>
          <p:cNvPr id="1026" name="Picture 2" descr="This is the emblem for the U.S. Department of Labor federal agency.">
            <a:extLst>
              <a:ext uri="{FF2B5EF4-FFF2-40B4-BE49-F238E27FC236}">
                <a16:creationId xmlns:a16="http://schemas.microsoft.com/office/drawing/2014/main" id="{2F11BEC5-2E96-E504-2335-A5BABB65A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66" y="2892856"/>
            <a:ext cx="1457567" cy="1457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EE3CFC-1FF3-5323-DF27-5B596FBFA672}"/>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3</a:t>
            </a:r>
          </a:p>
        </p:txBody>
      </p:sp>
      <p:pic>
        <p:nvPicPr>
          <p:cNvPr id="7" name="Picture 2" descr="Back Svg Png Icon Free Download (#204972) - OnlineWebFonts.COM">
            <a:hlinkClick r:id="rId4" action="ppaction://hlinksldjump"/>
            <a:extLst>
              <a:ext uri="{FF2B5EF4-FFF2-40B4-BE49-F238E27FC236}">
                <a16:creationId xmlns:a16="http://schemas.microsoft.com/office/drawing/2014/main" id="{3E7B5A66-D592-BD6D-4DF5-4B864F4B7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778A7915-4EC0-FEBF-1E68-894384460BB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Federal Reporting Requirements and Reminders</a:t>
            </a:r>
          </a:p>
        </p:txBody>
      </p:sp>
    </p:spTree>
    <p:extLst>
      <p:ext uri="{BB962C8B-B14F-4D97-AF65-F5344CB8AC3E}">
        <p14:creationId xmlns:p14="http://schemas.microsoft.com/office/powerpoint/2010/main" val="272290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C745-AA19-66F5-68F6-E96648DFC633}"/>
              </a:ext>
            </a:extLst>
          </p:cNvPr>
          <p:cNvSpPr txBox="1">
            <a:spLocks/>
          </p:cNvSpPr>
          <p:nvPr/>
        </p:nvSpPr>
        <p:spPr>
          <a:xfrm>
            <a:off x="236306" y="314439"/>
            <a:ext cx="8374462" cy="465790"/>
          </a:xfrm>
          <a:prstGeom prst="rect">
            <a:avLst/>
          </a:prstGeom>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b="1" dirty="0">
                <a:latin typeface="Calibri" panose="020F0502020204030204" pitchFamily="34" charset="0"/>
                <a:cs typeface="Calibri" panose="020F0502020204030204" pitchFamily="34" charset="0"/>
              </a:rPr>
              <a:t>Accessing the Portal and Reporting Resources</a:t>
            </a:r>
          </a:p>
        </p:txBody>
      </p:sp>
      <p:sp>
        <p:nvSpPr>
          <p:cNvPr id="3" name="TextBox 2">
            <a:extLst>
              <a:ext uri="{FF2B5EF4-FFF2-40B4-BE49-F238E27FC236}">
                <a16:creationId xmlns:a16="http://schemas.microsoft.com/office/drawing/2014/main" id="{86F7E51B-A1E7-D1A9-1D42-BF5816A94F5A}"/>
              </a:ext>
            </a:extLst>
          </p:cNvPr>
          <p:cNvSpPr txBox="1"/>
          <p:nvPr/>
        </p:nvSpPr>
        <p:spPr>
          <a:xfrm>
            <a:off x="730582" y="996380"/>
            <a:ext cx="8074166" cy="400110"/>
          </a:xfrm>
          <a:prstGeom prst="rect">
            <a:avLst/>
          </a:prstGeom>
          <a:noFill/>
        </p:spPr>
        <p:txBody>
          <a:bodyPr wrap="square">
            <a:spAutoFit/>
          </a:bodyPr>
          <a:lstStyle/>
          <a:p>
            <a:r>
              <a:rPr lang="en-US" sz="2000" dirty="0"/>
              <a:t>1. Navigate to </a:t>
            </a:r>
            <a:r>
              <a:rPr lang="en-US" sz="2000" b="1" dirty="0">
                <a:solidFill>
                  <a:schemeClr val="accent1">
                    <a:lumMod val="50000"/>
                  </a:schemeClr>
                </a:solidFill>
                <a:hlinkClick r:id="rId2">
                  <a:extLst>
                    <a:ext uri="{A12FA001-AC4F-418D-AE19-62706E023703}">
                      <ahyp:hlinkClr xmlns:ahyp="http://schemas.microsoft.com/office/drawing/2018/hyperlinkcolor" val="tx"/>
                    </a:ext>
                  </a:extLst>
                </a:hlinkClick>
              </a:rPr>
              <a:t>INTrainingDWD.org </a:t>
            </a:r>
            <a:r>
              <a:rPr lang="en-US" sz="2000" dirty="0"/>
              <a:t>, and select the “</a:t>
            </a:r>
            <a:r>
              <a:rPr lang="en-US" sz="2000" b="1" i="1" dirty="0"/>
              <a:t>Training Providers</a:t>
            </a:r>
            <a:r>
              <a:rPr lang="en-US" sz="2000" dirty="0"/>
              <a:t>” tab.  </a:t>
            </a:r>
          </a:p>
        </p:txBody>
      </p:sp>
      <p:pic>
        <p:nvPicPr>
          <p:cNvPr id="5" name="Picture 4" descr="This is a screenshot of the DWD training provider site's tab selections. Providers are to click on the &quot;training providers&quot; tab. ">
            <a:extLst>
              <a:ext uri="{FF2B5EF4-FFF2-40B4-BE49-F238E27FC236}">
                <a16:creationId xmlns:a16="http://schemas.microsoft.com/office/drawing/2014/main" id="{54472976-CA58-10EF-5948-B318ABB5D147}"/>
              </a:ext>
            </a:extLst>
          </p:cNvPr>
          <p:cNvPicPr>
            <a:picLocks noChangeAspect="1"/>
          </p:cNvPicPr>
          <p:nvPr/>
        </p:nvPicPr>
        <p:blipFill rotWithShape="1">
          <a:blip r:embed="rId3"/>
          <a:srcRect t="51997" r="18287"/>
          <a:stretch/>
        </p:blipFill>
        <p:spPr>
          <a:xfrm>
            <a:off x="2067952" y="1481169"/>
            <a:ext cx="6736796" cy="739462"/>
          </a:xfrm>
          <a:prstGeom prst="rect">
            <a:avLst/>
          </a:prstGeom>
        </p:spPr>
      </p:pic>
      <p:sp>
        <p:nvSpPr>
          <p:cNvPr id="8" name="TextBox 7">
            <a:extLst>
              <a:ext uri="{FF2B5EF4-FFF2-40B4-BE49-F238E27FC236}">
                <a16:creationId xmlns:a16="http://schemas.microsoft.com/office/drawing/2014/main" id="{E86CD252-4D19-E026-EC44-E9DB38656C47}"/>
              </a:ext>
            </a:extLst>
          </p:cNvPr>
          <p:cNvSpPr txBox="1"/>
          <p:nvPr/>
        </p:nvSpPr>
        <p:spPr>
          <a:xfrm>
            <a:off x="699760" y="2382390"/>
            <a:ext cx="10730833" cy="707886"/>
          </a:xfrm>
          <a:prstGeom prst="rect">
            <a:avLst/>
          </a:prstGeom>
          <a:noFill/>
        </p:spPr>
        <p:txBody>
          <a:bodyPr wrap="square">
            <a:spAutoFit/>
          </a:bodyPr>
          <a:lstStyle/>
          <a:p>
            <a:r>
              <a:rPr lang="en-US" sz="2000" dirty="0"/>
              <a:t>2. Scroll toward the bottom to access the </a:t>
            </a:r>
            <a:r>
              <a:rPr lang="en-US" sz="2000" b="1" dirty="0"/>
              <a:t>portal</a:t>
            </a:r>
            <a:r>
              <a:rPr lang="en-US" sz="2000" dirty="0"/>
              <a:t> to login, as well as the ‘</a:t>
            </a:r>
            <a:r>
              <a:rPr lang="en-US" sz="2000" b="1" dirty="0"/>
              <a:t>Data</a:t>
            </a:r>
            <a:r>
              <a:rPr lang="en-US" sz="2000" dirty="0"/>
              <a:t>’ section to retrieve reporting tools and information. </a:t>
            </a:r>
          </a:p>
        </p:txBody>
      </p:sp>
      <p:sp>
        <p:nvSpPr>
          <p:cNvPr id="4" name="Rectangle: Rounded Corners 3">
            <a:extLst>
              <a:ext uri="{FF2B5EF4-FFF2-40B4-BE49-F238E27FC236}">
                <a16:creationId xmlns:a16="http://schemas.microsoft.com/office/drawing/2014/main" id="{5B32C638-0E85-0792-6301-C58A2A388B11}"/>
              </a:ext>
              <a:ext uri="{C183D7F6-B498-43B3-948B-1728B52AA6E4}">
                <adec:decorative xmlns:adec="http://schemas.microsoft.com/office/drawing/2017/decorative" val="1"/>
              </a:ext>
            </a:extLst>
          </p:cNvPr>
          <p:cNvSpPr/>
          <p:nvPr/>
        </p:nvSpPr>
        <p:spPr>
          <a:xfrm>
            <a:off x="4877319" y="1832418"/>
            <a:ext cx="1397286" cy="36973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195B15-F275-4668-EA18-2923921637B2}"/>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4</a:t>
            </a:r>
          </a:p>
        </p:txBody>
      </p:sp>
      <p:pic>
        <p:nvPicPr>
          <p:cNvPr id="9" name="Picture 2" descr="Back Svg Png Icon Free Download (#204972) - OnlineWebFonts.COM">
            <a:hlinkClick r:id="rId4" action="ppaction://hlinksldjump"/>
            <a:extLst>
              <a:ext uri="{FF2B5EF4-FFF2-40B4-BE49-F238E27FC236}">
                <a16:creationId xmlns:a16="http://schemas.microsoft.com/office/drawing/2014/main" id="{677429A8-16B8-5841-0514-5202D3B6B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BAA39CA2-BBFB-71E5-4ED4-E88220AFA18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Accessing the Portal and Reporting Resources</a:t>
            </a:r>
          </a:p>
        </p:txBody>
      </p:sp>
      <p:pic>
        <p:nvPicPr>
          <p:cNvPr id="18" name="Picture 17">
            <a:extLst>
              <a:ext uri="{FF2B5EF4-FFF2-40B4-BE49-F238E27FC236}">
                <a16:creationId xmlns:a16="http://schemas.microsoft.com/office/drawing/2014/main" id="{DDD35C26-3501-7064-14C0-177EB0BB4E2E}"/>
              </a:ext>
            </a:extLst>
          </p:cNvPr>
          <p:cNvPicPr>
            <a:picLocks noChangeAspect="1"/>
          </p:cNvPicPr>
          <p:nvPr/>
        </p:nvPicPr>
        <p:blipFill>
          <a:blip r:embed="rId6"/>
          <a:srcRect t="306"/>
          <a:stretch>
            <a:fillRect/>
          </a:stretch>
        </p:blipFill>
        <p:spPr>
          <a:xfrm>
            <a:off x="1702417" y="3188049"/>
            <a:ext cx="7747090" cy="31149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633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screenshot of the training provider's administrative dashboard showing the federal reporting banner at the top as a reminder during the month of July. ">
            <a:extLst>
              <a:ext uri="{FF2B5EF4-FFF2-40B4-BE49-F238E27FC236}">
                <a16:creationId xmlns:a16="http://schemas.microsoft.com/office/drawing/2014/main" id="{8B85D370-D824-4E76-704F-0CBC1CE7515C}"/>
              </a:ext>
            </a:extLst>
          </p:cNvPr>
          <p:cNvPicPr>
            <a:picLocks noChangeAspect="1"/>
          </p:cNvPicPr>
          <p:nvPr/>
        </p:nvPicPr>
        <p:blipFill>
          <a:blip r:embed="rId2"/>
          <a:stretch>
            <a:fillRect/>
          </a:stretch>
        </p:blipFill>
        <p:spPr>
          <a:xfrm>
            <a:off x="1572401" y="2142299"/>
            <a:ext cx="9047198" cy="4098170"/>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D81E6409-1694-9496-FF5E-F45F40C4A46D}"/>
              </a:ext>
            </a:extLst>
          </p:cNvPr>
          <p:cNvSpPr txBox="1"/>
          <p:nvPr/>
        </p:nvSpPr>
        <p:spPr>
          <a:xfrm>
            <a:off x="811658" y="1185218"/>
            <a:ext cx="10315253" cy="707886"/>
          </a:xfrm>
          <a:prstGeom prst="rect">
            <a:avLst/>
          </a:prstGeom>
          <a:noFill/>
        </p:spPr>
        <p:txBody>
          <a:bodyPr wrap="square" rtlCol="0">
            <a:spAutoFit/>
          </a:bodyPr>
          <a:lstStyle/>
          <a:p>
            <a:pPr algn="ctr"/>
            <a:r>
              <a:rPr lang="en-US" sz="2000" dirty="0"/>
              <a:t>Federal reporting </a:t>
            </a:r>
            <a:r>
              <a:rPr lang="en-US" sz="2000" u="sng" dirty="0"/>
              <a:t>notifications</a:t>
            </a:r>
            <a:r>
              <a:rPr lang="en-US" sz="2000" dirty="0"/>
              <a:t>, </a:t>
            </a:r>
            <a:r>
              <a:rPr lang="en-US" sz="2000" u="sng" dirty="0"/>
              <a:t>banners</a:t>
            </a:r>
            <a:r>
              <a:rPr lang="en-US" sz="2000" dirty="0"/>
              <a:t>, </a:t>
            </a:r>
            <a:r>
              <a:rPr lang="en-US" sz="2000" u="sng" dirty="0"/>
              <a:t>reports</a:t>
            </a:r>
            <a:r>
              <a:rPr lang="en-US" sz="2000" dirty="0"/>
              <a:t>, and </a:t>
            </a:r>
            <a:r>
              <a:rPr lang="en-US" sz="2000" u="sng" dirty="0"/>
              <a:t>submission</a:t>
            </a:r>
            <a:r>
              <a:rPr lang="en-US" sz="2000" dirty="0"/>
              <a:t> will be activated and available on INTraining for use during the month of July (the reporting period). </a:t>
            </a:r>
          </a:p>
        </p:txBody>
      </p:sp>
      <p:sp>
        <p:nvSpPr>
          <p:cNvPr id="2" name="Title 1">
            <a:extLst>
              <a:ext uri="{FF2B5EF4-FFF2-40B4-BE49-F238E27FC236}">
                <a16:creationId xmlns:a16="http://schemas.microsoft.com/office/drawing/2014/main" id="{95957BD8-E0BC-0CC7-EC00-B043F8264FAD}"/>
              </a:ext>
            </a:extLst>
          </p:cNvPr>
          <p:cNvSpPr txBox="1">
            <a:spLocks/>
          </p:cNvSpPr>
          <p:nvPr/>
        </p:nvSpPr>
        <p:spPr>
          <a:xfrm>
            <a:off x="327748" y="265040"/>
            <a:ext cx="8117607" cy="49556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Federal Reporting Requirements and Reminders</a:t>
            </a:r>
          </a:p>
        </p:txBody>
      </p:sp>
      <p:sp>
        <p:nvSpPr>
          <p:cNvPr id="6" name="TextBox 5">
            <a:extLst>
              <a:ext uri="{FF2B5EF4-FFF2-40B4-BE49-F238E27FC236}">
                <a16:creationId xmlns:a16="http://schemas.microsoft.com/office/drawing/2014/main" id="{86F58C77-5885-4396-E7C9-D58318EFF856}"/>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5</a:t>
            </a:r>
          </a:p>
        </p:txBody>
      </p:sp>
      <p:pic>
        <p:nvPicPr>
          <p:cNvPr id="7" name="Picture 2" descr="Back Svg Png Icon Free Download (#204972) - OnlineWebFonts.COM">
            <a:hlinkClick r:id="rId3" action="ppaction://hlinksldjump"/>
            <a:extLst>
              <a:ext uri="{FF2B5EF4-FFF2-40B4-BE49-F238E27FC236}">
                <a16:creationId xmlns:a16="http://schemas.microsoft.com/office/drawing/2014/main" id="{9E7FF46F-B1D6-867F-3916-77F7F0FEB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AD9D41D-D0ED-C3E5-3C36-B65DD4370EA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Federal Reporting Requirements and Reminders</a:t>
            </a:r>
          </a:p>
        </p:txBody>
      </p:sp>
    </p:spTree>
    <p:extLst>
      <p:ext uri="{BB962C8B-B14F-4D97-AF65-F5344CB8AC3E}">
        <p14:creationId xmlns:p14="http://schemas.microsoft.com/office/powerpoint/2010/main" val="203182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70B2-0483-ED5A-19B8-82FDABF1657A}"/>
              </a:ext>
            </a:extLst>
          </p:cNvPr>
          <p:cNvSpPr txBox="1">
            <a:spLocks/>
          </p:cNvSpPr>
          <p:nvPr/>
        </p:nvSpPr>
        <p:spPr>
          <a:xfrm>
            <a:off x="461314" y="243127"/>
            <a:ext cx="7614174" cy="702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Reporting Terminology to Know</a:t>
            </a:r>
          </a:p>
        </p:txBody>
      </p:sp>
      <p:pic>
        <p:nvPicPr>
          <p:cNvPr id="3" name="Picture 2" descr="This is a screenshot of the training provider's administrative dashboard showing the location of the Provider Locations&quot; tab. ">
            <a:extLst>
              <a:ext uri="{FF2B5EF4-FFF2-40B4-BE49-F238E27FC236}">
                <a16:creationId xmlns:a16="http://schemas.microsoft.com/office/drawing/2014/main" id="{496D5274-F9D8-8E95-2CAC-71209EDEC045}"/>
              </a:ext>
            </a:extLst>
          </p:cNvPr>
          <p:cNvPicPr>
            <a:picLocks noChangeAspect="1"/>
          </p:cNvPicPr>
          <p:nvPr/>
        </p:nvPicPr>
        <p:blipFill>
          <a:blip r:embed="rId3"/>
          <a:stretch>
            <a:fillRect/>
          </a:stretch>
        </p:blipFill>
        <p:spPr>
          <a:xfrm>
            <a:off x="755353" y="2767004"/>
            <a:ext cx="10309166" cy="2801588"/>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52C5C397-C168-5C5C-04CE-E49C18B5AB87}"/>
              </a:ext>
            </a:extLst>
          </p:cNvPr>
          <p:cNvSpPr txBox="1"/>
          <p:nvPr/>
        </p:nvSpPr>
        <p:spPr>
          <a:xfrm>
            <a:off x="1500203" y="1464889"/>
            <a:ext cx="9564316" cy="707886"/>
          </a:xfrm>
          <a:prstGeom prst="rect">
            <a:avLst/>
          </a:prstGeom>
          <a:noFill/>
        </p:spPr>
        <p:txBody>
          <a:bodyPr wrap="square" rtlCol="0">
            <a:spAutoFit/>
          </a:bodyPr>
          <a:lstStyle/>
          <a:p>
            <a:r>
              <a:rPr lang="en-US" sz="2000" b="1" dirty="0">
                <a:solidFill>
                  <a:schemeClr val="accent1">
                    <a:lumMod val="50000"/>
                  </a:schemeClr>
                </a:solidFill>
              </a:rPr>
              <a:t>Provider Location: </a:t>
            </a:r>
            <a:r>
              <a:rPr lang="en-US" sz="2000" dirty="0"/>
              <a:t>This is the approved location where training takes place or is administered (e.g. online only). Providers may have multiple training locations. </a:t>
            </a:r>
          </a:p>
        </p:txBody>
      </p:sp>
      <p:sp>
        <p:nvSpPr>
          <p:cNvPr id="2" name="Rectangle: Rounded Corners 1">
            <a:extLst>
              <a:ext uri="{FF2B5EF4-FFF2-40B4-BE49-F238E27FC236}">
                <a16:creationId xmlns:a16="http://schemas.microsoft.com/office/drawing/2014/main" id="{0A8642C7-310B-7893-3220-E6D71F253FB3}"/>
              </a:ext>
              <a:ext uri="{C183D7F6-B498-43B3-948B-1728B52AA6E4}">
                <adec:decorative xmlns:adec="http://schemas.microsoft.com/office/drawing/2017/decorative" val="1"/>
              </a:ext>
            </a:extLst>
          </p:cNvPr>
          <p:cNvSpPr/>
          <p:nvPr/>
        </p:nvSpPr>
        <p:spPr>
          <a:xfrm>
            <a:off x="832207" y="3727174"/>
            <a:ext cx="1479479" cy="36973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68E0F56-1845-A304-7F45-5C663C9DBE24}"/>
              </a:ext>
              <a:ext uri="{C183D7F6-B498-43B3-948B-1728B52AA6E4}">
                <adec:decorative xmlns:adec="http://schemas.microsoft.com/office/drawing/2017/decorative" val="1"/>
              </a:ext>
            </a:extLst>
          </p:cNvPr>
          <p:cNvSpPr/>
          <p:nvPr/>
        </p:nvSpPr>
        <p:spPr>
          <a:xfrm>
            <a:off x="4191857" y="4906988"/>
            <a:ext cx="1556024" cy="48612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C62B9D-2921-E758-21C2-EF48218E7F90}"/>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6</a:t>
            </a:r>
          </a:p>
        </p:txBody>
      </p:sp>
      <p:pic>
        <p:nvPicPr>
          <p:cNvPr id="8" name="Picture 2" descr="Back Svg Png Icon Free Download (#204972) - OnlineWebFonts.COM">
            <a:hlinkClick r:id="rId4" action="ppaction://hlinksldjump"/>
            <a:extLst>
              <a:ext uri="{FF2B5EF4-FFF2-40B4-BE49-F238E27FC236}">
                <a16:creationId xmlns:a16="http://schemas.microsoft.com/office/drawing/2014/main" id="{2CC126C6-8BDE-2569-CE6A-597261F990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11E84645-FB46-593C-5EB6-EB04C5C8BC1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Reporting Terminology to Know</a:t>
            </a:r>
          </a:p>
        </p:txBody>
      </p:sp>
    </p:spTree>
    <p:extLst>
      <p:ext uri="{BB962C8B-B14F-4D97-AF65-F5344CB8AC3E}">
        <p14:creationId xmlns:p14="http://schemas.microsoft.com/office/powerpoint/2010/main" val="24747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C5C397-C168-5C5C-04CE-E49C18B5AB87}"/>
              </a:ext>
            </a:extLst>
          </p:cNvPr>
          <p:cNvSpPr txBox="1"/>
          <p:nvPr/>
        </p:nvSpPr>
        <p:spPr>
          <a:xfrm>
            <a:off x="1617994" y="1502457"/>
            <a:ext cx="8456967" cy="707886"/>
          </a:xfrm>
          <a:prstGeom prst="rect">
            <a:avLst/>
          </a:prstGeom>
          <a:noFill/>
        </p:spPr>
        <p:txBody>
          <a:bodyPr wrap="square" rtlCol="0">
            <a:spAutoFit/>
          </a:bodyPr>
          <a:lstStyle/>
          <a:p>
            <a:r>
              <a:rPr lang="en-US" sz="2000" b="1" dirty="0">
                <a:solidFill>
                  <a:schemeClr val="accent1">
                    <a:lumMod val="50000"/>
                  </a:schemeClr>
                </a:solidFill>
              </a:rPr>
              <a:t>Main Program: </a:t>
            </a:r>
            <a:r>
              <a:rPr lang="en-US" sz="2000" dirty="0"/>
              <a:t>This is the occupational training program offered by the provider. A main program may be offered at multiple provider locations. </a:t>
            </a:r>
          </a:p>
        </p:txBody>
      </p:sp>
      <p:pic>
        <p:nvPicPr>
          <p:cNvPr id="6" name="Picture 5" descr="This is a screenshot of the training provider's administrative dashboard showing the location of the Programs&quot; tab. ">
            <a:extLst>
              <a:ext uri="{FF2B5EF4-FFF2-40B4-BE49-F238E27FC236}">
                <a16:creationId xmlns:a16="http://schemas.microsoft.com/office/drawing/2014/main" id="{A53FDFCB-31E8-A2BC-881E-A007E688AF15}"/>
              </a:ext>
            </a:extLst>
          </p:cNvPr>
          <p:cNvPicPr>
            <a:picLocks noChangeAspect="1"/>
          </p:cNvPicPr>
          <p:nvPr/>
        </p:nvPicPr>
        <p:blipFill>
          <a:blip r:embed="rId3"/>
          <a:stretch>
            <a:fillRect/>
          </a:stretch>
        </p:blipFill>
        <p:spPr>
          <a:xfrm>
            <a:off x="465265" y="2532494"/>
            <a:ext cx="11010217" cy="2791452"/>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A80EC45D-A2AA-9251-7CD8-E076E35B0AB0}"/>
              </a:ext>
            </a:extLst>
          </p:cNvPr>
          <p:cNvSpPr txBox="1">
            <a:spLocks/>
          </p:cNvSpPr>
          <p:nvPr/>
        </p:nvSpPr>
        <p:spPr>
          <a:xfrm>
            <a:off x="397956" y="359539"/>
            <a:ext cx="7614174" cy="702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Reporting Terminology to Know</a:t>
            </a:r>
          </a:p>
        </p:txBody>
      </p:sp>
      <p:sp>
        <p:nvSpPr>
          <p:cNvPr id="3" name="Rectangle: Rounded Corners 2">
            <a:extLst>
              <a:ext uri="{FF2B5EF4-FFF2-40B4-BE49-F238E27FC236}">
                <a16:creationId xmlns:a16="http://schemas.microsoft.com/office/drawing/2014/main" id="{258FED7F-FA2E-484E-A37D-F6C11729150B}"/>
              </a:ext>
              <a:ext uri="{C183D7F6-B498-43B3-948B-1728B52AA6E4}">
                <adec:decorative xmlns:adec="http://schemas.microsoft.com/office/drawing/2017/decorative" val="1"/>
              </a:ext>
            </a:extLst>
          </p:cNvPr>
          <p:cNvSpPr/>
          <p:nvPr/>
        </p:nvSpPr>
        <p:spPr>
          <a:xfrm>
            <a:off x="465266" y="4324515"/>
            <a:ext cx="1696044" cy="36973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9769A44-3B00-3DCD-0D3C-D3FBDFA33B4C}"/>
              </a:ext>
              <a:ext uri="{C183D7F6-B498-43B3-948B-1728B52AA6E4}">
                <adec:decorative xmlns:adec="http://schemas.microsoft.com/office/drawing/2017/decorative" val="1"/>
              </a:ext>
            </a:extLst>
          </p:cNvPr>
          <p:cNvSpPr/>
          <p:nvPr/>
        </p:nvSpPr>
        <p:spPr>
          <a:xfrm>
            <a:off x="2482555" y="4787758"/>
            <a:ext cx="1910993" cy="29297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6C06B80-6C22-4AB1-D657-A91539C43F80}"/>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7</a:t>
            </a:r>
          </a:p>
        </p:txBody>
      </p:sp>
      <p:pic>
        <p:nvPicPr>
          <p:cNvPr id="8" name="Picture 2" descr="Back Svg Png Icon Free Download (#204972) - OnlineWebFonts.COM">
            <a:hlinkClick r:id="rId4" action="ppaction://hlinksldjump"/>
            <a:extLst>
              <a:ext uri="{FF2B5EF4-FFF2-40B4-BE49-F238E27FC236}">
                <a16:creationId xmlns:a16="http://schemas.microsoft.com/office/drawing/2014/main" id="{D676F6BE-B1E9-3F98-BCD2-6ADD5B4EB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a:extLst>
              <a:ext uri="{FF2B5EF4-FFF2-40B4-BE49-F238E27FC236}">
                <a16:creationId xmlns:a16="http://schemas.microsoft.com/office/drawing/2014/main" id="{DBCBE9A0-EC31-5313-CDAC-1AA06E616A9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Reporting Terminology to Know</a:t>
            </a:r>
          </a:p>
        </p:txBody>
      </p:sp>
    </p:spTree>
    <p:extLst>
      <p:ext uri="{BB962C8B-B14F-4D97-AF65-F5344CB8AC3E}">
        <p14:creationId xmlns:p14="http://schemas.microsoft.com/office/powerpoint/2010/main" val="2568507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70B2-0483-ED5A-19B8-82FDABF1657A}"/>
              </a:ext>
            </a:extLst>
          </p:cNvPr>
          <p:cNvSpPr txBox="1">
            <a:spLocks/>
          </p:cNvSpPr>
          <p:nvPr/>
        </p:nvSpPr>
        <p:spPr>
          <a:xfrm>
            <a:off x="461314" y="243127"/>
            <a:ext cx="7614174" cy="702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Reporting Terminology to Know</a:t>
            </a:r>
          </a:p>
        </p:txBody>
      </p:sp>
      <p:sp>
        <p:nvSpPr>
          <p:cNvPr id="5" name="TextBox 4">
            <a:extLst>
              <a:ext uri="{FF2B5EF4-FFF2-40B4-BE49-F238E27FC236}">
                <a16:creationId xmlns:a16="http://schemas.microsoft.com/office/drawing/2014/main" id="{52C5C397-C168-5C5C-04CE-E49C18B5AB87}"/>
              </a:ext>
            </a:extLst>
          </p:cNvPr>
          <p:cNvSpPr txBox="1"/>
          <p:nvPr/>
        </p:nvSpPr>
        <p:spPr>
          <a:xfrm>
            <a:off x="667819" y="1080841"/>
            <a:ext cx="10515600" cy="707886"/>
          </a:xfrm>
          <a:prstGeom prst="rect">
            <a:avLst/>
          </a:prstGeom>
          <a:noFill/>
        </p:spPr>
        <p:txBody>
          <a:bodyPr wrap="square" rtlCol="0">
            <a:spAutoFit/>
          </a:bodyPr>
          <a:lstStyle/>
          <a:p>
            <a:r>
              <a:rPr lang="en-US" sz="2000" b="1" dirty="0">
                <a:solidFill>
                  <a:schemeClr val="accent1">
                    <a:lumMod val="50000"/>
                  </a:schemeClr>
                </a:solidFill>
              </a:rPr>
              <a:t>Program Location: </a:t>
            </a:r>
            <a:r>
              <a:rPr lang="en-US" sz="2000" dirty="0"/>
              <a:t>This is the system-generated number of an approved provider location combined with an approved main program. </a:t>
            </a:r>
            <a:r>
              <a:rPr lang="en-US" sz="2000" b="1" dirty="0"/>
              <a:t>This is where providers will submit student performance data. </a:t>
            </a:r>
          </a:p>
        </p:txBody>
      </p:sp>
      <p:pic>
        <p:nvPicPr>
          <p:cNvPr id="6" name="Picture 5" descr="This is a screenshot of the training provider's administrative dashboard showing the location of the Program location pages within the &quot;Programs&quot; tab. ">
            <a:extLst>
              <a:ext uri="{FF2B5EF4-FFF2-40B4-BE49-F238E27FC236}">
                <a16:creationId xmlns:a16="http://schemas.microsoft.com/office/drawing/2014/main" id="{7338645D-9978-6802-07D4-218D924B89B5}"/>
              </a:ext>
            </a:extLst>
          </p:cNvPr>
          <p:cNvPicPr>
            <a:picLocks noChangeAspect="1"/>
          </p:cNvPicPr>
          <p:nvPr/>
        </p:nvPicPr>
        <p:blipFill>
          <a:blip r:embed="rId3"/>
          <a:stretch>
            <a:fillRect/>
          </a:stretch>
        </p:blipFill>
        <p:spPr>
          <a:xfrm>
            <a:off x="877399" y="2079791"/>
            <a:ext cx="9780999" cy="3985152"/>
          </a:xfrm>
          <a:prstGeom prst="rect">
            <a:avLst/>
          </a:prstGeom>
          <a:effectLst>
            <a:outerShdw blurRad="63500" sx="102000" sy="102000" algn="ctr" rotWithShape="0">
              <a:prstClr val="black">
                <a:alpha val="40000"/>
              </a:prstClr>
            </a:outerShdw>
          </a:effectLst>
        </p:spPr>
      </p:pic>
      <p:sp>
        <p:nvSpPr>
          <p:cNvPr id="3" name="Oval 2">
            <a:extLst>
              <a:ext uri="{FF2B5EF4-FFF2-40B4-BE49-F238E27FC236}">
                <a16:creationId xmlns:a16="http://schemas.microsoft.com/office/drawing/2014/main" id="{76486F72-8005-763E-6889-C4AA47050A09}"/>
              </a:ext>
            </a:extLst>
          </p:cNvPr>
          <p:cNvSpPr/>
          <p:nvPr/>
        </p:nvSpPr>
        <p:spPr>
          <a:xfrm>
            <a:off x="10230984" y="4115701"/>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7" name="Oval 6">
            <a:extLst>
              <a:ext uri="{FF2B5EF4-FFF2-40B4-BE49-F238E27FC236}">
                <a16:creationId xmlns:a16="http://schemas.microsoft.com/office/drawing/2014/main" id="{64168497-8682-9DEC-5028-0CFABC68BB39}"/>
              </a:ext>
            </a:extLst>
          </p:cNvPr>
          <p:cNvSpPr/>
          <p:nvPr/>
        </p:nvSpPr>
        <p:spPr>
          <a:xfrm>
            <a:off x="2332945" y="5000088"/>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pic>
        <p:nvPicPr>
          <p:cNvPr id="1026" name="Picture 2" descr="cursor png download 20 free Cliparts | Download images on Clipground 2022">
            <a:extLst>
              <a:ext uri="{FF2B5EF4-FFF2-40B4-BE49-F238E27FC236}">
                <a16:creationId xmlns:a16="http://schemas.microsoft.com/office/drawing/2014/main" id="{0E8DB2B6-430D-651F-69E1-9142B31FA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35273">
            <a:off x="9832619" y="4425177"/>
            <a:ext cx="1073243" cy="10732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0F67780-8411-DAE5-603D-02526C1DA98D}"/>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8</a:t>
            </a:r>
          </a:p>
        </p:txBody>
      </p:sp>
      <p:pic>
        <p:nvPicPr>
          <p:cNvPr id="10" name="Picture 2" descr="Back Svg Png Icon Free Download (#204972) - OnlineWebFonts.COM">
            <a:hlinkClick r:id="rId5" action="ppaction://hlinksldjump"/>
            <a:extLst>
              <a:ext uri="{FF2B5EF4-FFF2-40B4-BE49-F238E27FC236}">
                <a16:creationId xmlns:a16="http://schemas.microsoft.com/office/drawing/2014/main" id="{F35CDBD0-88EC-4B9B-A5B6-7480504FD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a:extLst>
              <a:ext uri="{FF2B5EF4-FFF2-40B4-BE49-F238E27FC236}">
                <a16:creationId xmlns:a16="http://schemas.microsoft.com/office/drawing/2014/main" id="{56037041-427B-3B82-3FD7-3F3A195A822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Reporting Terminology to Know</a:t>
            </a:r>
          </a:p>
        </p:txBody>
      </p:sp>
    </p:spTree>
    <p:extLst>
      <p:ext uri="{BB962C8B-B14F-4D97-AF65-F5344CB8AC3E}">
        <p14:creationId xmlns:p14="http://schemas.microsoft.com/office/powerpoint/2010/main" val="23701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776BF6-6275-9324-C463-2C3BF8A54BC8}"/>
              </a:ext>
            </a:extLst>
          </p:cNvPr>
          <p:cNvSpPr txBox="1"/>
          <p:nvPr/>
        </p:nvSpPr>
        <p:spPr>
          <a:xfrm>
            <a:off x="508865" y="1024080"/>
            <a:ext cx="11050982" cy="1415772"/>
          </a:xfrm>
          <a:prstGeom prst="rect">
            <a:avLst/>
          </a:prstGeom>
          <a:noFill/>
        </p:spPr>
        <p:txBody>
          <a:bodyPr wrap="square" rtlCol="0">
            <a:spAutoFit/>
          </a:bodyPr>
          <a:lstStyle/>
          <a:p>
            <a:r>
              <a:rPr lang="en-US" b="1" dirty="0"/>
              <a:t>1. Providers can export a list of all programs in need of ‘Federal Reporting’, along with each individual program location where you will be uploading student data.  </a:t>
            </a:r>
          </a:p>
          <a:p>
            <a:endParaRPr lang="en-US" dirty="0"/>
          </a:p>
          <a:p>
            <a:r>
              <a:rPr lang="en-US" sz="1600" i="1" dirty="0"/>
              <a:t>Providers can export this report and to use as a ‘checklist’ to ensure each program location’s reporting is addressed. Once reporting is complete for a particular program location, it will be removed from future exports of this report. </a:t>
            </a:r>
          </a:p>
        </p:txBody>
      </p:sp>
      <p:pic>
        <p:nvPicPr>
          <p:cNvPr id="5" name="Picture 4" descr="this is a screenshot of the provider dashboard showing the &quot;reports&quot; tab">
            <a:extLst>
              <a:ext uri="{FF2B5EF4-FFF2-40B4-BE49-F238E27FC236}">
                <a16:creationId xmlns:a16="http://schemas.microsoft.com/office/drawing/2014/main" id="{2751DA1F-DAA5-470D-A8CC-2EA82AAD4017}"/>
              </a:ext>
            </a:extLst>
          </p:cNvPr>
          <p:cNvPicPr>
            <a:picLocks noChangeAspect="1"/>
          </p:cNvPicPr>
          <p:nvPr/>
        </p:nvPicPr>
        <p:blipFill>
          <a:blip r:embed="rId3"/>
          <a:stretch>
            <a:fillRect/>
          </a:stretch>
        </p:blipFill>
        <p:spPr>
          <a:xfrm>
            <a:off x="351586" y="2686198"/>
            <a:ext cx="8143721" cy="3058341"/>
          </a:xfrm>
          <a:prstGeom prst="rect">
            <a:avLst/>
          </a:prstGeom>
          <a:effectLst>
            <a:outerShdw blurRad="63500" sx="102000" sy="102000" algn="ctr" rotWithShape="0">
              <a:prstClr val="black">
                <a:alpha val="40000"/>
              </a:prstClr>
            </a:outerShdw>
          </a:effectLst>
        </p:spPr>
      </p:pic>
      <p:sp>
        <p:nvSpPr>
          <p:cNvPr id="9" name="Title 1">
            <a:extLst>
              <a:ext uri="{FF2B5EF4-FFF2-40B4-BE49-F238E27FC236}">
                <a16:creationId xmlns:a16="http://schemas.microsoft.com/office/drawing/2014/main" id="{3280BE56-9DE3-4F64-5210-C5719C743A3C}"/>
              </a:ext>
            </a:extLst>
          </p:cNvPr>
          <p:cNvSpPr txBox="1">
            <a:spLocks/>
          </p:cNvSpPr>
          <p:nvPr/>
        </p:nvSpPr>
        <p:spPr>
          <a:xfrm>
            <a:off x="351586" y="157602"/>
            <a:ext cx="10740086" cy="5450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14400" indent="-571500">
              <a:lnSpc>
                <a:spcPct val="90000"/>
              </a:lnSpc>
              <a:spcAft>
                <a:spcPts val="600"/>
              </a:spcAft>
              <a:buFont typeface="Wingdings" panose="05000000000000000000" pitchFamily="2" charset="2"/>
              <a:buChar char="v"/>
            </a:pPr>
            <a:r>
              <a:rPr lang="en-US" sz="3100" b="1" dirty="0">
                <a:latin typeface="Calibri" panose="020F0502020204030204" pitchFamily="34" charset="0"/>
                <a:cs typeface="Calibri" panose="020F0502020204030204" pitchFamily="34" charset="0"/>
              </a:rPr>
              <a:t>Three Ways to Identify Which Programs Need Reporting</a:t>
            </a:r>
          </a:p>
        </p:txBody>
      </p:sp>
      <p:pic>
        <p:nvPicPr>
          <p:cNvPr id="7" name="Picture 6" descr="this is a screenshot of the Excel export of all program locations in need of federal reporting">
            <a:extLst>
              <a:ext uri="{FF2B5EF4-FFF2-40B4-BE49-F238E27FC236}">
                <a16:creationId xmlns:a16="http://schemas.microsoft.com/office/drawing/2014/main" id="{D0968939-EBA1-6886-78EE-A8F25A102C56}"/>
              </a:ext>
            </a:extLst>
          </p:cNvPr>
          <p:cNvPicPr>
            <a:picLocks noChangeAspect="1"/>
          </p:cNvPicPr>
          <p:nvPr/>
        </p:nvPicPr>
        <p:blipFill>
          <a:blip r:embed="rId4"/>
          <a:stretch>
            <a:fillRect/>
          </a:stretch>
        </p:blipFill>
        <p:spPr>
          <a:xfrm>
            <a:off x="5952744" y="4074242"/>
            <a:ext cx="5887670" cy="1834816"/>
          </a:xfrm>
          <a:prstGeom prst="rect">
            <a:avLst/>
          </a:prstGeom>
          <a:effectLst>
            <a:outerShdw blurRad="63500" sx="102000" sy="102000" algn="ctr" rotWithShape="0">
              <a:prstClr val="black">
                <a:alpha val="40000"/>
              </a:prstClr>
            </a:outerShdw>
          </a:effectLst>
        </p:spPr>
      </p:pic>
      <p:sp>
        <p:nvSpPr>
          <p:cNvPr id="4" name="Oval 3">
            <a:extLst>
              <a:ext uri="{FF2B5EF4-FFF2-40B4-BE49-F238E27FC236}">
                <a16:creationId xmlns:a16="http://schemas.microsoft.com/office/drawing/2014/main" id="{DD2DD1F4-6FC2-3378-DFEF-9EA23538B55F}"/>
              </a:ext>
            </a:extLst>
          </p:cNvPr>
          <p:cNvSpPr/>
          <p:nvPr/>
        </p:nvSpPr>
        <p:spPr>
          <a:xfrm>
            <a:off x="5186368" y="3714614"/>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6" name="Rectangle: Rounded Corners 5">
            <a:extLst>
              <a:ext uri="{FF2B5EF4-FFF2-40B4-BE49-F238E27FC236}">
                <a16:creationId xmlns:a16="http://schemas.microsoft.com/office/drawing/2014/main" id="{123F3C0C-7743-30B1-4BC3-B684E38A9C5D}"/>
              </a:ext>
              <a:ext uri="{C183D7F6-B498-43B3-948B-1728B52AA6E4}">
                <adec:decorative xmlns:adec="http://schemas.microsoft.com/office/drawing/2017/decorative" val="1"/>
              </a:ext>
            </a:extLst>
          </p:cNvPr>
          <p:cNvSpPr/>
          <p:nvPr/>
        </p:nvSpPr>
        <p:spPr>
          <a:xfrm>
            <a:off x="359597" y="4064720"/>
            <a:ext cx="1284268" cy="3017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DA80DCB-B1D6-670B-AFDE-42D6041CE118}"/>
              </a:ext>
            </a:extLst>
          </p:cNvPr>
          <p:cNvSpPr/>
          <p:nvPr/>
        </p:nvSpPr>
        <p:spPr>
          <a:xfrm>
            <a:off x="1440645" y="4133286"/>
            <a:ext cx="427414" cy="42883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10" name="Left Brace 9">
            <a:extLst>
              <a:ext uri="{FF2B5EF4-FFF2-40B4-BE49-F238E27FC236}">
                <a16:creationId xmlns:a16="http://schemas.microsoft.com/office/drawing/2014/main" id="{726E444A-B9F5-57E6-7C22-E7D0C5A10C20}"/>
              </a:ext>
              <a:ext uri="{C183D7F6-B498-43B3-948B-1728B52AA6E4}">
                <adec:decorative xmlns:adec="http://schemas.microsoft.com/office/drawing/2017/decorative" val="1"/>
              </a:ext>
            </a:extLst>
          </p:cNvPr>
          <p:cNvSpPr/>
          <p:nvPr/>
        </p:nvSpPr>
        <p:spPr>
          <a:xfrm>
            <a:off x="5390014" y="3929032"/>
            <a:ext cx="705986" cy="2182286"/>
          </a:xfrm>
          <a:prstGeom prst="leftBrace">
            <a:avLst>
              <a:gd name="adj1" fmla="val 8333"/>
              <a:gd name="adj2" fmla="val 13278"/>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AF511DEF-950F-B605-4B88-6F9FEA320B4E}"/>
              </a:ext>
            </a:extLst>
          </p:cNvPr>
          <p:cNvSpPr txBox="1"/>
          <p:nvPr/>
        </p:nvSpPr>
        <p:spPr>
          <a:xfrm>
            <a:off x="11455687" y="97226"/>
            <a:ext cx="592476" cy="523220"/>
          </a:xfrm>
          <a:prstGeom prst="rect">
            <a:avLst/>
          </a:prstGeom>
          <a:noFill/>
        </p:spPr>
        <p:txBody>
          <a:bodyPr wrap="square" rtlCol="0">
            <a:spAutoFit/>
          </a:bodyPr>
          <a:lstStyle/>
          <a:p>
            <a:pPr algn="ctr"/>
            <a:r>
              <a:rPr lang="en-US" sz="2800" b="1" dirty="0">
                <a:solidFill>
                  <a:schemeClr val="accent6">
                    <a:lumMod val="75000"/>
                  </a:schemeClr>
                </a:solidFill>
              </a:rPr>
              <a:t>9</a:t>
            </a:r>
          </a:p>
        </p:txBody>
      </p:sp>
      <p:pic>
        <p:nvPicPr>
          <p:cNvPr id="11" name="Picture 2" descr="Back Svg Png Icon Free Download (#204972) - OnlineWebFonts.COM">
            <a:hlinkClick r:id="rId5" action="ppaction://hlinksldjump"/>
            <a:extLst>
              <a:ext uri="{FF2B5EF4-FFF2-40B4-BE49-F238E27FC236}">
                <a16:creationId xmlns:a16="http://schemas.microsoft.com/office/drawing/2014/main" id="{CCD7E4BD-8924-E862-595A-15FB1A0379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31" y="5861446"/>
            <a:ext cx="512529" cy="51252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C3613E0C-B977-C7C7-E821-15C6166598F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Three Ways to Identify Which Programs Need Reporting - #3</a:t>
            </a:r>
          </a:p>
        </p:txBody>
      </p:sp>
    </p:spTree>
    <p:extLst>
      <p:ext uri="{BB962C8B-B14F-4D97-AF65-F5344CB8AC3E}">
        <p14:creationId xmlns:p14="http://schemas.microsoft.com/office/powerpoint/2010/main" val="2725867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16</TotalTime>
  <Words>1918</Words>
  <Application>Microsoft Office PowerPoint</Application>
  <PresentationFormat>Widescreen</PresentationFormat>
  <Paragraphs>172</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Abadi</vt:lpstr>
      <vt:lpstr>Aptos</vt:lpstr>
      <vt:lpstr>Aptos Display</vt:lpstr>
      <vt:lpstr>Arial</vt:lpstr>
      <vt:lpstr>Calibri</vt:lpstr>
      <vt:lpstr>Open Sans</vt:lpstr>
      <vt:lpstr>Wingdings</vt:lpstr>
      <vt:lpstr>Office Theme</vt:lpstr>
      <vt:lpstr>Federal Performance Reporting Guidance</vt:lpstr>
      <vt:lpstr>Federal Reporting Requirements and Reminders</vt:lpstr>
      <vt:lpstr>Federal Reporting Requirements and Reminders</vt:lpstr>
      <vt:lpstr>Accessing the Portal and Reporting Resources</vt:lpstr>
      <vt:lpstr>Federal Reporting Requirements and Reminders</vt:lpstr>
      <vt:lpstr>Reporting Terminology to Know</vt:lpstr>
      <vt:lpstr>Reporting Terminology to Know</vt:lpstr>
      <vt:lpstr>Reporting Terminology to Know</vt:lpstr>
      <vt:lpstr>Three Ways to Identify Which Programs Need Reporting - #3</vt:lpstr>
      <vt:lpstr>Three Ways to Identify Which Programs Need Reporting - #1</vt:lpstr>
      <vt:lpstr>Three Ways to Identify Which Programs Need Reporting - #2</vt:lpstr>
      <vt:lpstr>Three Reporting Methods - #1</vt:lpstr>
      <vt:lpstr>Three Reporting Methods - #2</vt:lpstr>
      <vt:lpstr>Three Reporting Methods - #2</vt:lpstr>
      <vt:lpstr>Three Reporting Methods - #2</vt:lpstr>
      <vt:lpstr>Three Reporting Methods - #3</vt:lpstr>
      <vt:lpstr>Three Reporting Methods - #3</vt:lpstr>
      <vt:lpstr>Three Reporting Methods - #3</vt:lpstr>
      <vt:lpstr>Three Reporting Methods - #3</vt:lpstr>
      <vt:lpstr>Troubleshooting Data Entry Errors</vt:lpstr>
      <vt:lpstr>Troubleshooting Data Entry Errors</vt:lpstr>
      <vt:lpstr>Troubleshooting Data Entry Errors</vt:lpstr>
      <vt:lpstr>Contact the INTraining Staff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Jury, Tamara</dc:creator>
  <cp:lastModifiedBy>Jury, Tamara</cp:lastModifiedBy>
  <cp:revision>1</cp:revision>
  <dcterms:created xsi:type="dcterms:W3CDTF">2026-06-08T17:02:21Z</dcterms:created>
  <dcterms:modified xsi:type="dcterms:W3CDTF">2026-06-08T17:19:16Z</dcterms:modified>
</cp:coreProperties>
</file>